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sldIdLst>
    <p:sldId id="438" r:id="rId3"/>
    <p:sldId id="435" r:id="rId4"/>
    <p:sldId id="439" r:id="rId5"/>
    <p:sldId id="440"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E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7" d="100"/>
          <a:sy n="77" d="100"/>
        </p:scale>
        <p:origin x="85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7/2/2025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38197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7/2/2025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6760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7/2/2025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04299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7/2/2025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395499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7/2/2025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8366625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7/2/2025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3593637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7/2/2025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4198921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7/2/2025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2496812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7/2/2025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203995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7/2/2025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4847828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7/2/2025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024623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7/2/2025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05651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7/2/2025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7712601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7/2/2025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5298424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7/2/2025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536761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7/2/2025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13378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7/2/2025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48469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7/2/2025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96006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7/2/2025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5368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7/2/2025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05862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7/2/2025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37522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7/2/2025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9465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7/2/2025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07185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BC12A672-F013-43E1-8938-EB0F912EF20E}" type="datetimeFigureOut">
              <a:rPr lang="en-US" smtClean="0">
                <a:solidFill>
                  <a:prstClr val="black">
                    <a:tint val="75000"/>
                  </a:prstClr>
                </a:solidFill>
              </a:rPr>
              <a:pPr>
                <a:defRPr/>
              </a:pPr>
              <a:t>7/2/2025</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61698668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17000">
              <a:schemeClr val="bg1"/>
            </a:gs>
            <a:gs pos="0">
              <a:srgbClr val="F7CDF2"/>
            </a:gs>
            <a:gs pos="74000">
              <a:schemeClr val="accent4">
                <a:lumMod val="40000"/>
                <a:lumOff val="60000"/>
              </a:schemeClr>
            </a:gs>
            <a:gs pos="87624">
              <a:schemeClr val="bg1"/>
            </a:gs>
            <a:gs pos="100000">
              <a:srgbClr val="F7CDF2"/>
            </a:gs>
          </a:gsLst>
          <a:lin ang="5400000" scaled="1"/>
        </a:gradFill>
        <a:effectLst/>
      </p:bgPr>
    </p:bg>
    <p:spTree>
      <p:nvGrpSpPr>
        <p:cNvPr id="1" name="">
          <a:extLst>
            <a:ext uri="{FF2B5EF4-FFF2-40B4-BE49-F238E27FC236}">
              <a16:creationId xmlns:a16="http://schemas.microsoft.com/office/drawing/2014/main" id="{04AE613A-175A-C2EA-127E-C32DDF5505A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6C0FF66-3895-9000-8133-25494D5C2D6A}"/>
              </a:ext>
            </a:extLst>
          </p:cNvPr>
          <p:cNvSpPr>
            <a:spLocks noGrp="1"/>
          </p:cNvSpPr>
          <p:nvPr>
            <p:ph idx="1"/>
          </p:nvPr>
        </p:nvSpPr>
        <p:spPr>
          <a:xfrm>
            <a:off x="548351" y="768939"/>
            <a:ext cx="8254273"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Loving God, we thank You for using the Missiology degree </a:t>
            </a:r>
            <a:r>
              <a:rPr lang="en-US" sz="3600" b="1" dirty="0" err="1">
                <a:solidFill>
                  <a:schemeClr val="tx2">
                    <a:lumMod val="50000"/>
                  </a:schemeClr>
                </a:solidFill>
                <a:effectLst>
                  <a:glow rad="101600">
                    <a:schemeClr val="bg1"/>
                  </a:glow>
                </a:effectLst>
                <a:ea typeface="Microsoft YaHei" panose="020B0503020204020204" charset="-122"/>
              </a:rPr>
              <a:t>programme</a:t>
            </a:r>
            <a:r>
              <a:rPr lang="en-US" sz="3600" b="1" dirty="0">
                <a:solidFill>
                  <a:schemeClr val="tx2">
                    <a:lumMod val="50000"/>
                  </a:schemeClr>
                </a:solidFill>
                <a:effectLst>
                  <a:glow rad="101600">
                    <a:schemeClr val="bg1"/>
                  </a:glow>
                </a:effectLst>
                <a:ea typeface="Microsoft YaHei" panose="020B0503020204020204" charset="-122"/>
              </a:rPr>
              <a:t> offered by the Methodist Theological School in Sibu to train brothers and sisters who have dedicated themselves to become full-time cross-cultural missionaries. We remember our risen Lord Jesus once said that the harvest is plentiful but the laborers are few. We therefore ask the Lord of the</a:t>
            </a:r>
          </a:p>
        </p:txBody>
      </p:sp>
      <p:sp>
        <p:nvSpPr>
          <p:cNvPr id="6" name="Title 1">
            <a:extLst>
              <a:ext uri="{FF2B5EF4-FFF2-40B4-BE49-F238E27FC236}">
                <a16:creationId xmlns:a16="http://schemas.microsoft.com/office/drawing/2014/main" id="{DE20CE00-7D55-E82C-475A-AD3C78976A36}"/>
              </a:ext>
            </a:extLst>
          </p:cNvPr>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24EAA93F-4199-2A38-3B25-9ED27438A507}"/>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1/2</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3365985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17000">
              <a:schemeClr val="bg1"/>
            </a:gs>
            <a:gs pos="0">
              <a:srgbClr val="F7CDF2"/>
            </a:gs>
            <a:gs pos="74000">
              <a:schemeClr val="accent4">
                <a:lumMod val="40000"/>
                <a:lumOff val="60000"/>
              </a:schemeClr>
            </a:gs>
            <a:gs pos="87624">
              <a:schemeClr val="bg1"/>
            </a:gs>
            <a:gs pos="100000">
              <a:srgbClr val="F7CDF2"/>
            </a:gs>
          </a:gsLst>
          <a:lin ang="5400000" scaled="1"/>
        </a:gradFill>
        <a:effectLst/>
      </p:bgPr>
    </p:bg>
    <p:spTree>
      <p:nvGrpSpPr>
        <p:cNvPr id="1" name="">
          <a:extLst>
            <a:ext uri="{FF2B5EF4-FFF2-40B4-BE49-F238E27FC236}">
              <a16:creationId xmlns:a16="http://schemas.microsoft.com/office/drawing/2014/main" id="{FC07C18F-24F5-E7F6-0A63-59AFC40C13F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78C785-668E-719D-0234-A3F968A52ABD}"/>
              </a:ext>
            </a:extLst>
          </p:cNvPr>
          <p:cNvSpPr>
            <a:spLocks noGrp="1"/>
          </p:cNvSpPr>
          <p:nvPr>
            <p:ph idx="1"/>
          </p:nvPr>
        </p:nvSpPr>
        <p:spPr>
          <a:xfrm>
            <a:off x="548351" y="768939"/>
            <a:ext cx="8290849"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harvest to send more workers from the Sarawak Chinese Annual Conference to reap the harvest among the unreached people overseas and expand the Kingdom of God. May the Holy Spirit move people to dedicate themselves to become long-term missionaries and to enroll for the Missiology degree </a:t>
            </a:r>
            <a:r>
              <a:rPr lang="en-US" sz="3600" b="1" dirty="0" err="1">
                <a:solidFill>
                  <a:schemeClr val="tx2">
                    <a:lumMod val="50000"/>
                  </a:schemeClr>
                </a:solidFill>
                <a:effectLst>
                  <a:glow rad="101600">
                    <a:schemeClr val="bg1"/>
                  </a:glow>
                </a:effectLst>
                <a:ea typeface="Microsoft YaHei" panose="020B0503020204020204" charset="-122"/>
              </a:rPr>
              <a:t>programme</a:t>
            </a:r>
            <a:r>
              <a:rPr lang="en-US" sz="3600" b="1" dirty="0">
                <a:solidFill>
                  <a:schemeClr val="tx2">
                    <a:lumMod val="50000"/>
                  </a:schemeClr>
                </a:solidFill>
                <a:effectLst>
                  <a:glow rad="101600">
                    <a:schemeClr val="bg1"/>
                  </a:glow>
                </a:effectLst>
                <a:ea typeface="Microsoft YaHei" panose="020B0503020204020204" charset="-122"/>
              </a:rPr>
              <a:t> between July and September this year. In the name of our Lord Jesus Christ, Amen.</a:t>
            </a:r>
          </a:p>
        </p:txBody>
      </p:sp>
      <p:sp>
        <p:nvSpPr>
          <p:cNvPr id="6" name="Title 1">
            <a:extLst>
              <a:ext uri="{FF2B5EF4-FFF2-40B4-BE49-F238E27FC236}">
                <a16:creationId xmlns:a16="http://schemas.microsoft.com/office/drawing/2014/main" id="{6C4F1318-6731-0FF1-8C8E-6B6E63404970}"/>
              </a:ext>
            </a:extLst>
          </p:cNvPr>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00D60A84-0946-6EA9-1535-32485A4777A0}"/>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2/2</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3923562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3" y="0"/>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a:extLst>
              <a:ext uri="{FF2B5EF4-FFF2-40B4-BE49-F238E27FC236}">
                <a16:creationId xmlns:a16="http://schemas.microsoft.com/office/drawing/2014/main" id="{B7F5A60B-6820-BCB8-90A5-25AF20CBA78E}"/>
              </a:ext>
            </a:extLst>
          </p:cNvPr>
          <p:cNvPicPr>
            <a:picLocks noGrp="1" noChangeAspect="1"/>
          </p:cNvPicPr>
          <p:nvPr>
            <p:ph idx="1"/>
          </p:nvPr>
        </p:nvPicPr>
        <p:blipFill>
          <a:blip r:embed="rId2"/>
          <a:srcRect l="12493" t="19" r="12493" b="-20"/>
          <a:stretch>
            <a:fillRect/>
          </a:stretch>
        </p:blipFill>
        <p:spPr>
          <a:xfrm>
            <a:off x="20" y="1282"/>
            <a:ext cx="9143980" cy="6856718"/>
          </a:xfrm>
          <a:prstGeom prst="rect">
            <a:avLst/>
          </a:prstGeom>
        </p:spPr>
      </p:pic>
    </p:spTree>
    <p:extLst>
      <p:ext uri="{BB962C8B-B14F-4D97-AF65-F5344CB8AC3E}">
        <p14:creationId xmlns:p14="http://schemas.microsoft.com/office/powerpoint/2010/main" val="470820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3" y="0"/>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a:extLst>
              <a:ext uri="{FF2B5EF4-FFF2-40B4-BE49-F238E27FC236}">
                <a16:creationId xmlns:a16="http://schemas.microsoft.com/office/drawing/2014/main" id="{2CF6BC27-7D4B-3B12-8DCA-96C0533A6DA2}"/>
              </a:ext>
            </a:extLst>
          </p:cNvPr>
          <p:cNvPicPr>
            <a:picLocks noGrp="1" noChangeAspect="1"/>
          </p:cNvPicPr>
          <p:nvPr>
            <p:ph idx="1"/>
          </p:nvPr>
        </p:nvPicPr>
        <p:blipFill>
          <a:blip r:embed="rId2"/>
          <a:srcRect l="12493" t="19" r="12493" b="-20"/>
          <a:stretch>
            <a:fillRect/>
          </a:stretch>
        </p:blipFill>
        <p:spPr>
          <a:xfrm>
            <a:off x="20" y="1282"/>
            <a:ext cx="9143980" cy="6856718"/>
          </a:xfrm>
          <a:prstGeom prst="rect">
            <a:avLst/>
          </a:prstGeom>
        </p:spPr>
      </p:pic>
    </p:spTree>
    <p:extLst>
      <p:ext uri="{BB962C8B-B14F-4D97-AF65-F5344CB8AC3E}">
        <p14:creationId xmlns:p14="http://schemas.microsoft.com/office/powerpoint/2010/main" val="1733576862"/>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149</TotalTime>
  <Words>133</Words>
  <Application>Microsoft Office PowerPoint</Application>
  <PresentationFormat>On-screen Show (4:3)</PresentationFormat>
  <Paragraphs>6</Paragraphs>
  <Slides>4</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4</vt:i4>
      </vt:variant>
    </vt:vector>
  </HeadingPairs>
  <TitlesOfParts>
    <vt:vector size="10" baseType="lpstr">
      <vt:lpstr>Microsoft YaHei</vt:lpstr>
      <vt:lpstr>Arial</vt:lpstr>
      <vt:lpstr>Calibri</vt:lpstr>
      <vt:lpstr>Calibri Light</vt:lpstr>
      <vt:lpstr>2_Office Theme</vt:lpstr>
      <vt:lpstr>Office 2013 - 2022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MB SCAC</cp:lastModifiedBy>
  <cp:revision>21</cp:revision>
  <dcterms:created xsi:type="dcterms:W3CDTF">2024-12-31T01:29:08Z</dcterms:created>
  <dcterms:modified xsi:type="dcterms:W3CDTF">2025-07-02T00:49:40Z</dcterms:modified>
</cp:coreProperties>
</file>