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358" r:id="rId3"/>
    <p:sldId id="359" r:id="rId4"/>
    <p:sldId id="363" r:id="rId5"/>
    <p:sldId id="340" r:id="rId6"/>
    <p:sldId id="364" r:id="rId7"/>
    <p:sldId id="365"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E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1" d="100"/>
          <a:sy n="71" d="100"/>
        </p:scale>
        <p:origin x="1896"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4/15/2025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8197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4/15/2025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6760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4/15/2025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4299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4/15/2025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1293981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4/15/2025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994588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4/15/2025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8324937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4/15/2025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61535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4/15/2025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7086689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4/15/2025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36436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4/15/2025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3559091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4/15/2025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594963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4/15/2025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05651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4/15/2025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0214174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4/15/2025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7864359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4/15/2025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561400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4/15/2025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3378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4/15/2025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8469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4/15/2025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6006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4/15/2025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5368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4/15/2025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5862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4/15/2025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7522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4/15/2025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9465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4/15/2025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7185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C12A672-F013-43E1-8938-EB0F912EF20E}" type="datetimeFigureOut">
              <a:rPr lang="en-US" smtClean="0">
                <a:solidFill>
                  <a:prstClr val="black">
                    <a:tint val="75000"/>
                  </a:prstClr>
                </a:solidFill>
              </a:rPr>
              <a:pPr>
                <a:defRPr/>
              </a:pPr>
              <a:t>4/15/2025</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39669058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F7CDF2"/>
            </a:gs>
            <a:gs pos="39000">
              <a:schemeClr val="accent6">
                <a:lumMod val="20000"/>
                <a:lumOff val="80000"/>
              </a:schemeClr>
            </a:gs>
            <a:gs pos="66000">
              <a:srgbClr val="FFFAEB"/>
            </a:gs>
            <a:gs pos="100000">
              <a:schemeClr val="accent6">
                <a:lumMod val="40000"/>
                <a:lumOff val="60000"/>
              </a:schemeClr>
            </a:gs>
          </a:gsLst>
          <a:lin ang="5400000" scaled="1"/>
        </a:gradFill>
        <a:effectLst/>
      </p:bgPr>
    </p:bg>
    <p:spTree>
      <p:nvGrpSpPr>
        <p:cNvPr id="1" name="">
          <a:extLst>
            <a:ext uri="{FF2B5EF4-FFF2-40B4-BE49-F238E27FC236}">
              <a16:creationId xmlns:a16="http://schemas.microsoft.com/office/drawing/2014/main" id="{3BB42EC7-4A5C-1FCB-1837-A9ACE79B4FB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E36094-6EBA-42AD-C08A-0B5F4451CA7E}"/>
              </a:ext>
            </a:extLst>
          </p:cNvPr>
          <p:cNvSpPr>
            <a:spLocks noGrp="1"/>
          </p:cNvSpPr>
          <p:nvPr>
            <p:ph idx="1"/>
          </p:nvPr>
        </p:nvSpPr>
        <p:spPr>
          <a:xfrm>
            <a:off x="405583" y="704289"/>
            <a:ext cx="8415688"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Gracious Heavenly Father, thank </a:t>
            </a:r>
            <a:r>
              <a:rPr lang="en-US" altLang="zh-CN" sz="3600" b="1" dirty="0">
                <a:solidFill>
                  <a:schemeClr val="tx2">
                    <a:lumMod val="50000"/>
                  </a:schemeClr>
                </a:solidFill>
                <a:effectLst>
                  <a:glow rad="101600">
                    <a:schemeClr val="bg1"/>
                  </a:glow>
                </a:effectLst>
                <a:ea typeface="Microsoft YaHei" panose="020B0503020204020204" charset="-122"/>
              </a:rPr>
              <a:t>Y</a:t>
            </a:r>
            <a:r>
              <a:rPr lang="en-US" sz="3600" b="1" dirty="0">
                <a:solidFill>
                  <a:schemeClr val="tx2">
                    <a:lumMod val="50000"/>
                  </a:schemeClr>
                </a:solidFill>
                <a:effectLst>
                  <a:glow rad="101600">
                    <a:schemeClr val="bg1"/>
                  </a:glow>
                </a:effectLst>
                <a:ea typeface="Microsoft YaHei" panose="020B0503020204020204" charset="-122"/>
              </a:rPr>
              <a:t>ou for watching over our missionary couple Rev. Hii Kong Ching and his wife, who have been pastoring the King's Cross Methodist Church in London, England, for more than 10 years. They have led the congregation to reach out to various communities in London. During this year's winter ministry, they gave many rough sleepers a chance to</a:t>
            </a:r>
          </a:p>
        </p:txBody>
      </p:sp>
      <p:sp>
        <p:nvSpPr>
          <p:cNvPr id="6" name="Title 1">
            <a:extLst>
              <a:ext uri="{FF2B5EF4-FFF2-40B4-BE49-F238E27FC236}">
                <a16:creationId xmlns:a16="http://schemas.microsoft.com/office/drawing/2014/main" id="{1893AB0B-38E8-BD6A-3640-0802352A030B}"/>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Bef>
                <a:spcPts val="0"/>
              </a:spcBef>
              <a:defRPr/>
            </a:pPr>
            <a:r>
              <a:rPr lang="en-US" altLang="zh-CN" b="1" dirty="0">
                <a:solidFill>
                  <a:srgbClr val="FF0000"/>
                </a:solidFill>
                <a:effectLst>
                  <a:glow rad="127000">
                    <a:prstClr val="white"/>
                  </a:glow>
                </a:effectLst>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34765876-A2B6-BD4D-E88D-734F1E6AC3D4}"/>
              </a:ext>
            </a:extLst>
          </p:cNvPr>
          <p:cNvSpPr txBox="1"/>
          <p:nvPr/>
        </p:nvSpPr>
        <p:spPr>
          <a:xfrm>
            <a:off x="7928659" y="6172911"/>
            <a:ext cx="1053296" cy="646331"/>
          </a:xfrm>
          <a:prstGeom prst="rect">
            <a:avLst/>
          </a:prstGeom>
          <a:noFill/>
        </p:spPr>
        <p:txBody>
          <a:bodyPr wrap="square" rtlCol="0">
            <a:spAutoFit/>
          </a:bodyPr>
          <a:lstStyle/>
          <a:p>
            <a:pPr>
              <a:defRPr/>
            </a:pPr>
            <a:r>
              <a:rPr lang="en-US" altLang="zh-CN" sz="3600" b="1" dirty="0">
                <a:solidFill>
                  <a:srgbClr val="FF0000"/>
                </a:solidFill>
                <a:effectLst>
                  <a:glow rad="88900">
                    <a:prstClr val="white"/>
                  </a:glow>
                </a:effectLst>
                <a:latin typeface="Calibri" panose="020F0502020204030204"/>
                <a:ea typeface="Microsoft YaHei" panose="020B0503020204020204" charset="-122"/>
              </a:rPr>
              <a:t>1/3</a:t>
            </a:r>
            <a:endParaRPr lang="en-US" sz="3600" b="1" dirty="0">
              <a:solidFill>
                <a:srgbClr val="FF0000"/>
              </a:solidFill>
              <a:effectLst>
                <a:glow rad="88900">
                  <a:prstClr val="white"/>
                </a:glow>
              </a:effectLst>
              <a:latin typeface="Calibri" panose="020F0502020204030204"/>
              <a:ea typeface="Microsoft YaHei" panose="020B0503020204020204" charset="-122"/>
            </a:endParaRPr>
          </a:p>
        </p:txBody>
      </p:sp>
    </p:spTree>
    <p:extLst>
      <p:ext uri="{BB962C8B-B14F-4D97-AF65-F5344CB8AC3E}">
        <p14:creationId xmlns:p14="http://schemas.microsoft.com/office/powerpoint/2010/main" val="3073449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F7CDF2"/>
            </a:gs>
            <a:gs pos="39000">
              <a:schemeClr val="accent6">
                <a:lumMod val="20000"/>
                <a:lumOff val="80000"/>
              </a:schemeClr>
            </a:gs>
            <a:gs pos="66000">
              <a:srgbClr val="FFFAEB"/>
            </a:gs>
            <a:gs pos="100000">
              <a:schemeClr val="accent6">
                <a:lumMod val="40000"/>
                <a:lumOff val="60000"/>
              </a:schemeClr>
            </a:gs>
          </a:gsLst>
          <a:lin ang="5400000" scaled="1"/>
        </a:gradFill>
        <a:effectLst/>
      </p:bgPr>
    </p:bg>
    <p:spTree>
      <p:nvGrpSpPr>
        <p:cNvPr id="1" name="">
          <a:extLst>
            <a:ext uri="{FF2B5EF4-FFF2-40B4-BE49-F238E27FC236}">
              <a16:creationId xmlns:a16="http://schemas.microsoft.com/office/drawing/2014/main" id="{79127A80-DDE4-3B01-F565-CEAA69ABC2B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E52D91-EFD5-6F89-2864-EA15E38594CC}"/>
              </a:ext>
            </a:extLst>
          </p:cNvPr>
          <p:cNvSpPr>
            <a:spLocks noGrp="1"/>
          </p:cNvSpPr>
          <p:nvPr>
            <p:ph idx="1"/>
          </p:nvPr>
        </p:nvSpPr>
        <p:spPr>
          <a:xfrm>
            <a:off x="405583" y="704289"/>
            <a:ext cx="8415688"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enjoy a safe place to sleep and a free breakfast, and helped many of them to successfully get off the streets and find jobs, Hallelujah. In August this year, Rev. Hii Kong Ching and his family will end their ministry at King's Cross and be appointed to two Westerner churches in London district, one with a predominantly African Ghanaian and Caribbean community, and</a:t>
            </a:r>
          </a:p>
        </p:txBody>
      </p:sp>
      <p:sp>
        <p:nvSpPr>
          <p:cNvPr id="6" name="Title 1">
            <a:extLst>
              <a:ext uri="{FF2B5EF4-FFF2-40B4-BE49-F238E27FC236}">
                <a16:creationId xmlns:a16="http://schemas.microsoft.com/office/drawing/2014/main" id="{954CD9D6-9596-3305-C56B-664BBF5DF1B5}"/>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Bef>
                <a:spcPts val="0"/>
              </a:spcBef>
              <a:defRPr/>
            </a:pPr>
            <a:r>
              <a:rPr lang="en-US" altLang="zh-CN" b="1" dirty="0">
                <a:solidFill>
                  <a:srgbClr val="FF0000"/>
                </a:solidFill>
                <a:effectLst>
                  <a:glow rad="127000">
                    <a:prstClr val="white"/>
                  </a:glow>
                </a:effectLst>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4D0A0308-353B-6D75-E0C3-4F956C98818C}"/>
              </a:ext>
            </a:extLst>
          </p:cNvPr>
          <p:cNvSpPr txBox="1"/>
          <p:nvPr/>
        </p:nvSpPr>
        <p:spPr>
          <a:xfrm>
            <a:off x="7928659" y="6172911"/>
            <a:ext cx="1053296" cy="646331"/>
          </a:xfrm>
          <a:prstGeom prst="rect">
            <a:avLst/>
          </a:prstGeom>
          <a:noFill/>
        </p:spPr>
        <p:txBody>
          <a:bodyPr wrap="square" rtlCol="0">
            <a:spAutoFit/>
          </a:bodyPr>
          <a:lstStyle/>
          <a:p>
            <a:pPr>
              <a:defRPr/>
            </a:pPr>
            <a:r>
              <a:rPr lang="en-US" altLang="zh-CN" sz="3600" b="1" dirty="0">
                <a:solidFill>
                  <a:srgbClr val="FF0000"/>
                </a:solidFill>
                <a:effectLst>
                  <a:glow rad="88900">
                    <a:prstClr val="white"/>
                  </a:glow>
                </a:effectLst>
                <a:latin typeface="Calibri" panose="020F0502020204030204"/>
                <a:ea typeface="Microsoft YaHei" panose="020B0503020204020204" charset="-122"/>
              </a:rPr>
              <a:t>2/3</a:t>
            </a:r>
            <a:endParaRPr lang="en-US" sz="3600" b="1" dirty="0">
              <a:solidFill>
                <a:srgbClr val="FF0000"/>
              </a:solidFill>
              <a:effectLst>
                <a:glow rad="88900">
                  <a:prstClr val="white"/>
                </a:glow>
              </a:effectLst>
              <a:latin typeface="Calibri" panose="020F0502020204030204"/>
              <a:ea typeface="Microsoft YaHei" panose="020B0503020204020204" charset="-122"/>
            </a:endParaRPr>
          </a:p>
        </p:txBody>
      </p:sp>
    </p:spTree>
    <p:extLst>
      <p:ext uri="{BB962C8B-B14F-4D97-AF65-F5344CB8AC3E}">
        <p14:creationId xmlns:p14="http://schemas.microsoft.com/office/powerpoint/2010/main" val="2503177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F7CDF2"/>
            </a:gs>
            <a:gs pos="39000">
              <a:schemeClr val="accent6">
                <a:lumMod val="20000"/>
                <a:lumOff val="80000"/>
              </a:schemeClr>
            </a:gs>
            <a:gs pos="66000">
              <a:srgbClr val="FFFAEB"/>
            </a:gs>
            <a:gs pos="100000">
              <a:schemeClr val="accent6">
                <a:lumMod val="40000"/>
                <a:lumOff val="60000"/>
              </a:schemeClr>
            </a:gs>
          </a:gsLst>
          <a:lin ang="5400000" scaled="1"/>
        </a:gradFill>
        <a:effectLst/>
      </p:bgPr>
    </p:bg>
    <p:spTree>
      <p:nvGrpSpPr>
        <p:cNvPr id="1" name="">
          <a:extLst>
            <a:ext uri="{FF2B5EF4-FFF2-40B4-BE49-F238E27FC236}">
              <a16:creationId xmlns:a16="http://schemas.microsoft.com/office/drawing/2014/main" id="{1178BD14-01EF-A453-545A-88319B0C5E3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855ED8-FA35-7DF2-8E6B-FEF255A1D397}"/>
              </a:ext>
            </a:extLst>
          </p:cNvPr>
          <p:cNvSpPr>
            <a:spLocks noGrp="1"/>
          </p:cNvSpPr>
          <p:nvPr>
            <p:ph idx="1"/>
          </p:nvPr>
        </p:nvSpPr>
        <p:spPr>
          <a:xfrm>
            <a:off x="405583" y="704289"/>
            <a:ext cx="8415688"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the other a white church. May Jehovah Shalom be gracious to them as they continue to expand the Kingdom of God in secularized Britain. In the name of our Lord Jesus Christ, Amen.</a:t>
            </a:r>
          </a:p>
        </p:txBody>
      </p:sp>
      <p:sp>
        <p:nvSpPr>
          <p:cNvPr id="6" name="Title 1">
            <a:extLst>
              <a:ext uri="{FF2B5EF4-FFF2-40B4-BE49-F238E27FC236}">
                <a16:creationId xmlns:a16="http://schemas.microsoft.com/office/drawing/2014/main" id="{81D1E383-1C3F-DE29-D25E-EDA0AE143CC0}"/>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Bef>
                <a:spcPts val="0"/>
              </a:spcBef>
              <a:defRPr/>
            </a:pPr>
            <a:r>
              <a:rPr lang="en-US" altLang="zh-CN" b="1" dirty="0">
                <a:solidFill>
                  <a:srgbClr val="FF0000"/>
                </a:solidFill>
                <a:effectLst>
                  <a:glow rad="127000">
                    <a:prstClr val="white"/>
                  </a:glow>
                </a:effectLst>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A4EA14BF-D2AB-9BF2-19C0-23DD7D21ECB8}"/>
              </a:ext>
            </a:extLst>
          </p:cNvPr>
          <p:cNvSpPr txBox="1"/>
          <p:nvPr/>
        </p:nvSpPr>
        <p:spPr>
          <a:xfrm>
            <a:off x="7928659" y="6172911"/>
            <a:ext cx="1053296" cy="646331"/>
          </a:xfrm>
          <a:prstGeom prst="rect">
            <a:avLst/>
          </a:prstGeom>
          <a:noFill/>
        </p:spPr>
        <p:txBody>
          <a:bodyPr wrap="square" rtlCol="0">
            <a:spAutoFit/>
          </a:bodyPr>
          <a:lstStyle/>
          <a:p>
            <a:pPr>
              <a:defRPr/>
            </a:pPr>
            <a:r>
              <a:rPr lang="en-US" altLang="zh-CN" sz="3600" b="1" dirty="0">
                <a:solidFill>
                  <a:srgbClr val="FF0000"/>
                </a:solidFill>
                <a:effectLst>
                  <a:glow rad="88900">
                    <a:prstClr val="white"/>
                  </a:glow>
                </a:effectLst>
                <a:latin typeface="Calibri" panose="020F0502020204030204"/>
                <a:ea typeface="Microsoft YaHei" panose="020B0503020204020204" charset="-122"/>
              </a:rPr>
              <a:t>3/3</a:t>
            </a:r>
            <a:endParaRPr lang="en-US" sz="3600" b="1" dirty="0">
              <a:solidFill>
                <a:srgbClr val="FF0000"/>
              </a:solidFill>
              <a:effectLst>
                <a:glow rad="88900">
                  <a:prstClr val="white"/>
                </a:glow>
              </a:effectLst>
              <a:latin typeface="Calibri" panose="020F0502020204030204"/>
              <a:ea typeface="Microsoft YaHei" panose="020B0503020204020204" charset="-122"/>
            </a:endParaRPr>
          </a:p>
        </p:txBody>
      </p:sp>
    </p:spTree>
    <p:extLst>
      <p:ext uri="{BB962C8B-B14F-4D97-AF65-F5344CB8AC3E}">
        <p14:creationId xmlns:p14="http://schemas.microsoft.com/office/powerpoint/2010/main" val="3388722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0DEFC2-DFDB-71F8-D7BF-9962A6FB53B2}"/>
              </a:ext>
            </a:extLst>
          </p:cNvPr>
          <p:cNvSpPr>
            <a:spLocks noGrp="1"/>
          </p:cNvSpPr>
          <p:nvPr>
            <p:ph idx="1"/>
          </p:nvPr>
        </p:nvSpPr>
        <p:spPr/>
        <p:txBody>
          <a:bodyPr/>
          <a:lstStyle/>
          <a:p>
            <a:endParaRPr lang="en-MY" dirty="0"/>
          </a:p>
        </p:txBody>
      </p:sp>
      <p:pic>
        <p:nvPicPr>
          <p:cNvPr id="6" name="Picture 5">
            <a:extLst>
              <a:ext uri="{FF2B5EF4-FFF2-40B4-BE49-F238E27FC236}">
                <a16:creationId xmlns:a16="http://schemas.microsoft.com/office/drawing/2014/main" id="{A08D2A29-DB12-BBF6-2A49-7BF69FE91321}"/>
              </a:ext>
            </a:extLst>
          </p:cNvPr>
          <p:cNvPicPr>
            <a:picLocks noChangeAspect="1"/>
          </p:cNvPicPr>
          <p:nvPr/>
        </p:nvPicPr>
        <p:blipFill>
          <a:blip r:embed="rId2"/>
          <a:stretch>
            <a:fillRect/>
          </a:stretch>
        </p:blipFill>
        <p:spPr>
          <a:xfrm>
            <a:off x="-1524000" y="0"/>
            <a:ext cx="12192000" cy="6858000"/>
          </a:xfrm>
          <a:prstGeom prst="rect">
            <a:avLst/>
          </a:prstGeom>
        </p:spPr>
      </p:pic>
    </p:spTree>
    <p:extLst>
      <p:ext uri="{BB962C8B-B14F-4D97-AF65-F5344CB8AC3E}">
        <p14:creationId xmlns:p14="http://schemas.microsoft.com/office/powerpoint/2010/main" val="3120663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83B909-7C3A-0429-2073-FD00E7AF68C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5129DCE-CDEF-0812-D0BD-AFB6D08F0772}"/>
              </a:ext>
            </a:extLst>
          </p:cNvPr>
          <p:cNvSpPr>
            <a:spLocks noGrp="1"/>
          </p:cNvSpPr>
          <p:nvPr>
            <p:ph idx="1"/>
          </p:nvPr>
        </p:nvSpPr>
        <p:spPr/>
        <p:txBody>
          <a:bodyPr/>
          <a:lstStyle/>
          <a:p>
            <a:endParaRPr lang="en-MY"/>
          </a:p>
        </p:txBody>
      </p:sp>
      <p:pic>
        <p:nvPicPr>
          <p:cNvPr id="4" name="Picture 3">
            <a:extLst>
              <a:ext uri="{FF2B5EF4-FFF2-40B4-BE49-F238E27FC236}">
                <a16:creationId xmlns:a16="http://schemas.microsoft.com/office/drawing/2014/main" id="{B66F383A-E9EA-5135-FAAE-E82DE5E7E1FF}"/>
              </a:ext>
            </a:extLst>
          </p:cNvPr>
          <p:cNvPicPr>
            <a:picLocks noChangeAspect="1"/>
          </p:cNvPicPr>
          <p:nvPr/>
        </p:nvPicPr>
        <p:blipFill>
          <a:blip r:embed="rId2"/>
          <a:stretch>
            <a:fillRect/>
          </a:stretch>
        </p:blipFill>
        <p:spPr>
          <a:xfrm>
            <a:off x="-1524000" y="0"/>
            <a:ext cx="12192000" cy="6858000"/>
          </a:xfrm>
          <a:prstGeom prst="rect">
            <a:avLst/>
          </a:prstGeom>
        </p:spPr>
      </p:pic>
    </p:spTree>
    <p:extLst>
      <p:ext uri="{BB962C8B-B14F-4D97-AF65-F5344CB8AC3E}">
        <p14:creationId xmlns:p14="http://schemas.microsoft.com/office/powerpoint/2010/main" val="4017194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A5E747-0724-37E3-1F50-9762E142883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1CF968-5ACA-7466-1577-EA6816774F16}"/>
              </a:ext>
            </a:extLst>
          </p:cNvPr>
          <p:cNvSpPr>
            <a:spLocks noGrp="1"/>
          </p:cNvSpPr>
          <p:nvPr>
            <p:ph idx="1"/>
          </p:nvPr>
        </p:nvSpPr>
        <p:spPr/>
        <p:txBody>
          <a:bodyPr/>
          <a:lstStyle/>
          <a:p>
            <a:endParaRPr lang="en-MY"/>
          </a:p>
        </p:txBody>
      </p:sp>
      <p:pic>
        <p:nvPicPr>
          <p:cNvPr id="4" name="Picture 3">
            <a:extLst>
              <a:ext uri="{FF2B5EF4-FFF2-40B4-BE49-F238E27FC236}">
                <a16:creationId xmlns:a16="http://schemas.microsoft.com/office/drawing/2014/main" id="{39B10A41-D547-E2A1-1ED2-7CDC9CC1ECD3}"/>
              </a:ext>
            </a:extLst>
          </p:cNvPr>
          <p:cNvPicPr>
            <a:picLocks noChangeAspect="1"/>
          </p:cNvPicPr>
          <p:nvPr/>
        </p:nvPicPr>
        <p:blipFill>
          <a:blip r:embed="rId2"/>
          <a:stretch>
            <a:fillRect/>
          </a:stretch>
        </p:blipFill>
        <p:spPr>
          <a:xfrm>
            <a:off x="-1559859" y="-26894"/>
            <a:ext cx="12236823" cy="6883213"/>
          </a:xfrm>
          <a:prstGeom prst="rect">
            <a:avLst/>
          </a:prstGeom>
        </p:spPr>
      </p:pic>
    </p:spTree>
    <p:extLst>
      <p:ext uri="{BB962C8B-B14F-4D97-AF65-F5344CB8AC3E}">
        <p14:creationId xmlns:p14="http://schemas.microsoft.com/office/powerpoint/2010/main" val="1077540106"/>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140</TotalTime>
  <Words>185</Words>
  <Application>Microsoft Office PowerPoint</Application>
  <PresentationFormat>On-screen Show (4:3)</PresentationFormat>
  <Paragraphs>9</Paragraphs>
  <Slides>6</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vt:i4>
      </vt:variant>
    </vt:vector>
  </HeadingPairs>
  <TitlesOfParts>
    <vt:vector size="12" baseType="lpstr">
      <vt:lpstr>Microsoft YaHei</vt:lpstr>
      <vt:lpstr>Arial</vt:lpstr>
      <vt:lpstr>Calibri</vt:lpstr>
      <vt:lpstr>Calibri Light</vt:lpstr>
      <vt:lpstr>2_Office Theme</vt:lpstr>
      <vt:lpstr>Office 2013 - 2022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MO SCAC</cp:lastModifiedBy>
  <cp:revision>14</cp:revision>
  <dcterms:created xsi:type="dcterms:W3CDTF">2024-12-31T01:29:08Z</dcterms:created>
  <dcterms:modified xsi:type="dcterms:W3CDTF">2025-04-15T04:03:01Z</dcterms:modified>
</cp:coreProperties>
</file>