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18197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14769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09235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88800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79779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211313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67589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10373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416943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4218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9224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1/8/2025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750161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7000">
              <a:schemeClr val="accent1">
                <a:lumMod val="5000"/>
                <a:lumOff val="95000"/>
              </a:schemeClr>
            </a:gs>
            <a:gs pos="76000">
              <a:srgbClr val="F2DEF4">
                <a:lumMod val="91000"/>
              </a:srgb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43360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Father, You love the "unreached people groups" in the world who have never heard the Gospel. The Chinese as a whole were still an unreached people in the early 19th century. But many Western missionaries loved the Chinese, spread God's love to us, and translated the Bible into Mandarin. Today, may the Holy Spirit move our brothers and sisters in </a:t>
            </a:r>
            <a:r>
              <a:rPr lang="en-US" sz="3600" b="1" dirty="0" smtClean="0">
                <a:solidFill>
                  <a:schemeClr val="tx2">
                    <a:lumMod val="50000"/>
                  </a:schemeClr>
                </a:solidFill>
                <a:effectLst>
                  <a:glow rad="101600">
                    <a:schemeClr val="bg1"/>
                  </a:glow>
                </a:effectLst>
                <a:ea typeface="Microsoft YaHei" panose="020B0503020204020204" charset="-122"/>
              </a:rPr>
              <a:t>the </a:t>
            </a:r>
            <a:r>
              <a:rPr lang="en-US" sz="3600" b="1" dirty="0">
                <a:solidFill>
                  <a:schemeClr val="tx2">
                    <a:lumMod val="50000"/>
                  </a:schemeClr>
                </a:solidFill>
                <a:effectLst>
                  <a:glow rad="101600">
                    <a:schemeClr val="bg1"/>
                  </a:glow>
                </a:effectLst>
                <a:ea typeface="Microsoft YaHei" panose="020B0503020204020204" charset="-122"/>
              </a:rPr>
              <a:t>Sarawak Chinese Annual Conference, </a:t>
            </a: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164839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7000">
              <a:schemeClr val="accent1">
                <a:lumMod val="5000"/>
                <a:lumOff val="95000"/>
              </a:schemeClr>
            </a:gs>
            <a:gs pos="76000">
              <a:srgbClr val="F2DEF4">
                <a:lumMod val="91000"/>
              </a:srgb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43360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so </a:t>
            </a:r>
            <a:r>
              <a:rPr lang="en-US" sz="3600" b="1" dirty="0">
                <a:solidFill>
                  <a:schemeClr val="tx2">
                    <a:lumMod val="50000"/>
                  </a:schemeClr>
                </a:solidFill>
                <a:effectLst>
                  <a:glow rad="101600">
                    <a:schemeClr val="bg1"/>
                  </a:glow>
                </a:effectLst>
                <a:ea typeface="Microsoft YaHei" panose="020B0503020204020204" charset="-122"/>
              </a:rPr>
              <a:t>that many would give themselves as short-term missionaries to serve in overseas </a:t>
            </a:r>
            <a:r>
              <a:rPr lang="en-US" sz="3600" b="1" dirty="0" smtClean="0">
                <a:solidFill>
                  <a:schemeClr val="tx2">
                    <a:lumMod val="50000"/>
                  </a:schemeClr>
                </a:solidFill>
                <a:effectLst>
                  <a:glow rad="101600">
                    <a:schemeClr val="bg1"/>
                  </a:glow>
                </a:effectLst>
                <a:ea typeface="Microsoft YaHei" panose="020B0503020204020204" charset="-122"/>
              </a:rPr>
              <a:t>mission</a:t>
            </a:r>
            <a:r>
              <a:rPr lang="en-US" altLang="zh-CN" sz="3600" b="1" dirty="0" smtClean="0">
                <a:solidFill>
                  <a:schemeClr val="tx2">
                    <a:lumMod val="50000"/>
                  </a:schemeClr>
                </a:solidFill>
                <a:effectLst>
                  <a:glow rad="101600">
                    <a:schemeClr val="bg1"/>
                  </a:glow>
                </a:effectLst>
                <a:ea typeface="Microsoft YaHei" panose="020B0503020204020204" charset="-122"/>
              </a:rPr>
              <a:t>s</a:t>
            </a:r>
            <a:r>
              <a:rPr lang="en-US" sz="3600" b="1" dirty="0" smtClean="0">
                <a:solidFill>
                  <a:schemeClr val="tx2">
                    <a:lumMod val="50000"/>
                  </a:schemeClr>
                </a:solidFill>
                <a:effectLst>
                  <a:glow rad="101600">
                    <a:schemeClr val="bg1"/>
                  </a:glow>
                </a:effectLst>
                <a:ea typeface="Microsoft YaHei" panose="020B0503020204020204" charset="-122"/>
              </a:rPr>
              <a:t> </a:t>
            </a:r>
            <a:r>
              <a:rPr lang="en-US" sz="3600" b="1" dirty="0">
                <a:solidFill>
                  <a:schemeClr val="tx2">
                    <a:lumMod val="50000"/>
                  </a:schemeClr>
                </a:solidFill>
                <a:effectLst>
                  <a:glow rad="101600">
                    <a:schemeClr val="bg1"/>
                  </a:glow>
                </a:effectLst>
                <a:ea typeface="Microsoft YaHei" panose="020B0503020204020204" charset="-122"/>
              </a:rPr>
              <a:t>fields. We need many more theologically trained long-term missionaries. May the Holy Spirit lead three to five people to be enrolled in the Missiology Program at the Methodist Theological School by September this year. In the name of our Lord Jesus Christ, Amen.</a:t>
            </a: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827882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25" r="12425"/>
          <a:stretch/>
        </p:blipFill>
        <p:spPr>
          <a:xfrm>
            <a:off x="0" y="0"/>
            <a:ext cx="9162228" cy="6858000"/>
          </a:xfrm>
          <a:prstGeom prst="rect">
            <a:avLst/>
          </a:prstGeom>
        </p:spPr>
      </p:pic>
    </p:spTree>
    <p:extLst>
      <p:ext uri="{BB962C8B-B14F-4D97-AF65-F5344CB8AC3E}">
        <p14:creationId xmlns:p14="http://schemas.microsoft.com/office/powerpoint/2010/main" val="1416089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5" name="Picture 4"/>
          <p:cNvPicPr>
            <a:picLocks noChangeAspect="1"/>
          </p:cNvPicPr>
          <p:nvPr/>
        </p:nvPicPr>
        <p:blipFill rotWithShape="1">
          <a:blip r:embed="rId2"/>
          <a:srcRect l="12479" r="12446"/>
          <a:stretch/>
        </p:blipFill>
        <p:spPr>
          <a:xfrm>
            <a:off x="-1" y="0"/>
            <a:ext cx="9153209" cy="6858000"/>
          </a:xfrm>
          <a:prstGeom prst="rect">
            <a:avLst/>
          </a:prstGeom>
        </p:spPr>
      </p:pic>
    </p:spTree>
    <p:extLst>
      <p:ext uri="{BB962C8B-B14F-4D97-AF65-F5344CB8AC3E}">
        <p14:creationId xmlns:p14="http://schemas.microsoft.com/office/powerpoint/2010/main" val="2628424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144</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2024-12-31T01:29:08Z</dcterms:created>
  <dcterms:modified xsi:type="dcterms:W3CDTF">2025-01-08T02:00:15Z</dcterms:modified>
</cp:coreProperties>
</file>