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12/24/2024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0000">
              <a:srgbClr val="7030A0">
                <a:alpha val="54000"/>
              </a:srgbClr>
            </a:gs>
            <a:gs pos="42000">
              <a:srgbClr val="FF0000">
                <a:alpha val="31000"/>
              </a:srgbClr>
            </a:gs>
            <a:gs pos="100000">
              <a:schemeClr val="bg1"/>
            </a:gs>
          </a:gsLst>
          <a:path path="rect">
            <a:fillToRect l="100000" t="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329432"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who gave us Christmas, thank You for raising up SCAC church members to become overseas short-term missionaries. Sister </a:t>
            </a:r>
            <a:r>
              <a:rPr lang="en-US" sz="3600" b="1" dirty="0" err="1">
                <a:solidFill>
                  <a:schemeClr val="tx2">
                    <a:lumMod val="50000"/>
                  </a:schemeClr>
                </a:solidFill>
                <a:effectLst>
                  <a:glow rad="101600">
                    <a:schemeClr val="bg1"/>
                  </a:glow>
                </a:effectLst>
                <a:ea typeface="Microsoft YaHei" panose="020B0503020204020204" charset="-122"/>
              </a:rPr>
              <a:t>Yii</a:t>
            </a:r>
            <a:r>
              <a:rPr lang="en-US" sz="3600" b="1" dirty="0">
                <a:solidFill>
                  <a:schemeClr val="tx2">
                    <a:lumMod val="50000"/>
                  </a:schemeClr>
                </a:solidFill>
                <a:effectLst>
                  <a:glow rad="101600">
                    <a:schemeClr val="bg1"/>
                  </a:glow>
                </a:effectLst>
                <a:ea typeface="Microsoft YaHei" panose="020B0503020204020204" charset="-122"/>
              </a:rPr>
              <a:t> </a:t>
            </a:r>
            <a:r>
              <a:rPr lang="en-US" sz="3600" b="1" dirty="0" err="1">
                <a:solidFill>
                  <a:schemeClr val="tx2">
                    <a:lumMod val="50000"/>
                  </a:schemeClr>
                </a:solidFill>
                <a:effectLst>
                  <a:glow rad="101600">
                    <a:schemeClr val="bg1"/>
                  </a:glow>
                </a:effectLst>
                <a:ea typeface="Microsoft YaHei" panose="020B0503020204020204" charset="-122"/>
              </a:rPr>
              <a:t>Pik</a:t>
            </a:r>
            <a:r>
              <a:rPr lang="en-US" sz="3600" b="1" dirty="0">
                <a:solidFill>
                  <a:schemeClr val="tx2">
                    <a:lumMod val="50000"/>
                  </a:schemeClr>
                </a:solidFill>
                <a:effectLst>
                  <a:glow rad="101600">
                    <a:schemeClr val="bg1"/>
                  </a:glow>
                </a:effectLst>
                <a:ea typeface="Microsoft YaHei" panose="020B0503020204020204" charset="-122"/>
              </a:rPr>
              <a:t> Lang from Kuching, a retired school teacher, has given two months of her life to go on a short-term missions trip to Pontianak, Indonesia, where she works together with our long-term </a:t>
            </a:r>
            <a:r>
              <a:rPr lang="en-US" sz="3600" b="1" dirty="0" smtClean="0">
                <a:solidFill>
                  <a:schemeClr val="tx2">
                    <a:lumMod val="50000"/>
                  </a:schemeClr>
                </a:solidFill>
                <a:effectLst>
                  <a:glow rad="101600">
                    <a:schemeClr val="bg1"/>
                  </a:glow>
                </a:effectLst>
                <a:ea typeface="Microsoft YaHei" panose="020B0503020204020204" charset="-122"/>
              </a:rPr>
              <a:t>missionary </a:t>
            </a:r>
            <a:r>
              <a:rPr lang="en-US" sz="3600" b="1" dirty="0">
                <a:solidFill>
                  <a:schemeClr val="tx2">
                    <a:lumMod val="50000"/>
                  </a:schemeClr>
                </a:solidFill>
                <a:effectLst>
                  <a:glow rad="101600">
                    <a:schemeClr val="bg1"/>
                  </a:glow>
                </a:effectLst>
                <a:ea typeface="Microsoft YaHei" panose="020B0503020204020204" charset="-122"/>
              </a:rPr>
              <a:t>Ung Sing </a:t>
            </a:r>
            <a:r>
              <a:rPr lang="en-US" sz="3600" b="1" dirty="0" err="1">
                <a:solidFill>
                  <a:schemeClr val="tx2">
                    <a:lumMod val="50000"/>
                  </a:schemeClr>
                </a:solidFill>
                <a:effectLst>
                  <a:glow rad="101600">
                    <a:schemeClr val="bg1"/>
                  </a:glow>
                </a:effectLst>
                <a:ea typeface="Microsoft YaHei" panose="020B0503020204020204" charset="-122"/>
              </a:rPr>
              <a:t>Ngiik</a:t>
            </a:r>
            <a:r>
              <a:rPr lang="en-US" sz="3600" b="1" dirty="0">
                <a:solidFill>
                  <a:schemeClr val="tx2">
                    <a:lumMod val="50000"/>
                  </a:schemeClr>
                </a:solidFill>
                <a:effectLst>
                  <a:glow rad="101600">
                    <a:schemeClr val="bg1"/>
                  </a:glow>
                </a:effectLst>
                <a:ea typeface="Microsoft YaHei" panose="020B0503020204020204" charset="-122"/>
              </a:rPr>
              <a:t>.</a:t>
            </a: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087466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0000">
              <a:srgbClr val="7030A0">
                <a:alpha val="54000"/>
              </a:srgbClr>
            </a:gs>
            <a:gs pos="42000">
              <a:srgbClr val="FF0000">
                <a:alpha val="31000"/>
              </a:srgbClr>
            </a:gs>
            <a:gs pos="100000">
              <a:schemeClr val="bg1"/>
            </a:gs>
          </a:gsLst>
          <a:path path="rect">
            <a:fillToRect l="100000" t="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43360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Sister </a:t>
            </a:r>
            <a:r>
              <a:rPr lang="en-US" sz="3600" b="1" dirty="0" err="1">
                <a:solidFill>
                  <a:schemeClr val="tx2">
                    <a:lumMod val="50000"/>
                  </a:schemeClr>
                </a:solidFill>
                <a:effectLst>
                  <a:glow rad="101600">
                    <a:schemeClr val="bg1"/>
                  </a:glow>
                </a:effectLst>
                <a:ea typeface="Microsoft YaHei" panose="020B0503020204020204" charset="-122"/>
              </a:rPr>
              <a:t>Yii</a:t>
            </a:r>
            <a:r>
              <a:rPr lang="en-US" sz="3600" b="1" dirty="0">
                <a:solidFill>
                  <a:schemeClr val="tx2">
                    <a:lumMod val="50000"/>
                  </a:schemeClr>
                </a:solidFill>
                <a:effectLst>
                  <a:glow rad="101600">
                    <a:schemeClr val="bg1"/>
                  </a:glow>
                </a:effectLst>
                <a:ea typeface="Microsoft YaHei" panose="020B0503020204020204" charset="-122"/>
              </a:rPr>
              <a:t> </a:t>
            </a:r>
            <a:r>
              <a:rPr lang="en-US" sz="3600" b="1" dirty="0" err="1">
                <a:solidFill>
                  <a:schemeClr val="tx2">
                    <a:lumMod val="50000"/>
                  </a:schemeClr>
                </a:solidFill>
                <a:effectLst>
                  <a:glow rad="101600">
                    <a:schemeClr val="bg1"/>
                  </a:glow>
                </a:effectLst>
                <a:ea typeface="Microsoft YaHei" panose="020B0503020204020204" charset="-122"/>
              </a:rPr>
              <a:t>Pik</a:t>
            </a:r>
            <a:r>
              <a:rPr lang="en-US" sz="3600" b="1" dirty="0">
                <a:solidFill>
                  <a:schemeClr val="tx2">
                    <a:lumMod val="50000"/>
                  </a:schemeClr>
                </a:solidFill>
                <a:effectLst>
                  <a:glow rad="101600">
                    <a:schemeClr val="bg1"/>
                  </a:glow>
                </a:effectLst>
                <a:ea typeface="Microsoft YaHei" panose="020B0503020204020204" charset="-122"/>
              </a:rPr>
              <a:t> Lang is now responsible for teaching Mandarin tuition class and kindergarten, as well as visiting hospitals and the local people. We pray that she is filled with the Holy Spirit, blessed with a healthy body, wise in planning her teaching, and be creative in spreading the Gospel of Christmas to the students and parents. In the name of our Lord Jesus Christ, Amen.</a:t>
            </a: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692392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21" r="12511"/>
          <a:stretch/>
        </p:blipFill>
        <p:spPr>
          <a:xfrm>
            <a:off x="0" y="0"/>
            <a:ext cx="9152314" cy="6858000"/>
          </a:xfrm>
          <a:prstGeom prst="rect">
            <a:avLst/>
          </a:prstGeom>
        </p:spPr>
      </p:pic>
    </p:spTree>
    <p:extLst>
      <p:ext uri="{BB962C8B-B14F-4D97-AF65-F5344CB8AC3E}">
        <p14:creationId xmlns:p14="http://schemas.microsoft.com/office/powerpoint/2010/main" val="270432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62" r="12462"/>
          <a:stretch/>
        </p:blipFill>
        <p:spPr>
          <a:xfrm>
            <a:off x="-1" y="0"/>
            <a:ext cx="9153179" cy="6858000"/>
          </a:xfrm>
          <a:prstGeom prst="rect">
            <a:avLst/>
          </a:prstGeom>
        </p:spPr>
      </p:pic>
    </p:spTree>
    <p:extLst>
      <p:ext uri="{BB962C8B-B14F-4D97-AF65-F5344CB8AC3E}">
        <p14:creationId xmlns:p14="http://schemas.microsoft.com/office/powerpoint/2010/main" val="1727641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TotalTime>
  <Words>145</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43</cp:revision>
  <dcterms:created xsi:type="dcterms:W3CDTF">2023-06-27T03:11:32Z</dcterms:created>
  <dcterms:modified xsi:type="dcterms:W3CDTF">2024-12-24T02:56:29Z</dcterms:modified>
</cp:coreProperties>
</file>