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3" d="100"/>
          <a:sy n="83" d="100"/>
        </p:scale>
        <p:origin x="156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12A672-F013-43E1-8938-EB0F912EF2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12/18/2024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BA665C6-EACC-4232-BA64-940A52A98B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27494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12A672-F013-43E1-8938-EB0F912EF2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12/18/2024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BA665C6-EACC-4232-BA64-940A52A98B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109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12A672-F013-43E1-8938-EB0F912EF2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12/18/2024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BA665C6-EACC-4232-BA64-940A52A98B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9284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12A672-F013-43E1-8938-EB0F912EF2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12/18/2024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BA665C6-EACC-4232-BA64-940A52A98B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78807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12A672-F013-43E1-8938-EB0F912EF2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12/18/2024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BA665C6-EACC-4232-BA64-940A52A98B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61582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12A672-F013-43E1-8938-EB0F912EF2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12/18/2024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BA665C6-EACC-4232-BA64-940A52A98B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4205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12A672-F013-43E1-8938-EB0F912EF2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12/18/2024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BA665C6-EACC-4232-BA64-940A52A98B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1611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12A672-F013-43E1-8938-EB0F912EF2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12/18/2024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BA665C6-EACC-4232-BA64-940A52A98B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9141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12A672-F013-43E1-8938-EB0F912EF2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12/18/2024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BA665C6-EACC-4232-BA64-940A52A98B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9384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12A672-F013-43E1-8938-EB0F912EF2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12/18/2024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BA665C6-EACC-4232-BA64-940A52A98B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8178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12A672-F013-43E1-8938-EB0F912EF2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12/18/2024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BA665C6-EACC-4232-BA64-940A52A98B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2632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12A672-F013-43E1-8938-EB0F912EF2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12/18/2024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BA665C6-EACC-4232-BA64-940A52A98B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7049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00000">
              <a:schemeClr val="bg1"/>
            </a:gs>
            <a:gs pos="62000">
              <a:srgbClr val="A177BB">
                <a:alpha val="59000"/>
              </a:srgb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296" y="762163"/>
            <a:ext cx="8372912" cy="5592365"/>
          </a:xfrm>
          <a:solidFill>
            <a:srgbClr val="384C00">
              <a:alpha val="0"/>
            </a:srgbClr>
          </a:solidFill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Allah </a:t>
            </a:r>
            <a:r>
              <a:rPr lang="en-US" sz="3600" b="1" dirty="0" err="1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Bapa</a:t>
            </a:r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Surgawi</a:t>
            </a:r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, </a:t>
            </a:r>
            <a:r>
              <a:rPr lang="en-US" sz="3600" b="1" dirty="0" err="1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Engkau</a:t>
            </a:r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berbelas</a:t>
            </a:r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kasihan</a:t>
            </a:r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kepada</a:t>
            </a:r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lebih</a:t>
            </a:r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daripada</a:t>
            </a:r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2.4 </a:t>
            </a:r>
            <a:r>
              <a:rPr lang="en-US" sz="3600" b="1" dirty="0" err="1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juta</a:t>
            </a:r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orang </a:t>
            </a:r>
            <a:r>
              <a:rPr lang="en-US" sz="3600" b="1" dirty="0" err="1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pelarian</a:t>
            </a:r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di Asia Tenggara, di </a:t>
            </a:r>
            <a:r>
              <a:rPr lang="en-US" sz="3600" b="1" dirty="0" err="1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negara-negara</a:t>
            </a:r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seperti</a:t>
            </a:r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Malaysia, Indonesia, Thailand </a:t>
            </a:r>
            <a:r>
              <a:rPr lang="en-US" sz="3600" b="1" dirty="0" err="1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dan</a:t>
            </a:r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Filipin</a:t>
            </a:r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. </a:t>
            </a:r>
            <a:r>
              <a:rPr lang="en-US" sz="3600" b="1" dirty="0" err="1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Engkau</a:t>
            </a:r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telah</a:t>
            </a:r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mengutus</a:t>
            </a:r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misionari</a:t>
            </a:r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Dorothy Yet </a:t>
            </a:r>
            <a:r>
              <a:rPr lang="en-US" sz="3600" b="1" dirty="0" err="1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untuk</a:t>
            </a:r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melayani</a:t>
            </a:r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di </a:t>
            </a:r>
            <a:r>
              <a:rPr lang="en-US" sz="3600" b="1" dirty="0" err="1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satu</a:t>
            </a:r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tempat</a:t>
            </a:r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di mana </a:t>
            </a:r>
            <a:r>
              <a:rPr lang="en-US" sz="3600" b="1" dirty="0" err="1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ada</a:t>
            </a:r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800 </a:t>
            </a:r>
            <a:r>
              <a:rPr lang="en-US" sz="3600" b="1" dirty="0" err="1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ribu</a:t>
            </a:r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orang </a:t>
            </a:r>
            <a:r>
              <a:rPr lang="en-US" sz="3600" b="1" dirty="0" err="1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pelarian</a:t>
            </a:r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. Kami </a:t>
            </a:r>
            <a:r>
              <a:rPr lang="en-US" sz="3600" b="1" dirty="0" err="1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mohon</a:t>
            </a:r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agar</a:t>
            </a:r>
            <a:endParaRPr lang="en-US" sz="3600" b="1" dirty="0">
              <a:solidFill>
                <a:schemeClr val="tx2">
                  <a:lumMod val="50000"/>
                </a:schemeClr>
              </a:solidFill>
              <a:effectLst>
                <a:glow rad="101600">
                  <a:schemeClr val="bg1"/>
                </a:glow>
              </a:effectLst>
              <a:ea typeface="Microsoft YaHei" panose="020B0503020204020204" charset="-122"/>
            </a:endParaRPr>
          </a:p>
        </p:txBody>
      </p:sp>
      <p:sp>
        <p:nvSpPr>
          <p:cNvPr id="6" name="Title 1"/>
          <p:cNvSpPr txBox="1"/>
          <p:nvPr/>
        </p:nvSpPr>
        <p:spPr>
          <a:xfrm>
            <a:off x="0" y="207718"/>
            <a:ext cx="9144000" cy="4965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/>
                <a:ea typeface="Microsoft YaHei" panose="020B0503020204020204" charset="-122"/>
                <a:cs typeface="Calibri" panose="020F0502020204030204" charset="0"/>
              </a:rPr>
              <a:t>Doa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/>
                <a:ea typeface="Microsoft YaHei" panose="020B0503020204020204" charset="-122"/>
                <a:cs typeface="Calibri" panose="020F0502020204030204" charset="0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/>
                <a:ea typeface="Microsoft YaHei" panose="020B0503020204020204" charset="-122"/>
                <a:cs typeface="Calibri" panose="020F0502020204030204" charset="0"/>
              </a:rPr>
              <a:t>Penjagaan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/>
                <a:ea typeface="Microsoft YaHei" panose="020B0503020204020204" charset="-122"/>
                <a:cs typeface="Calibri" panose="020F0502020204030204" charset="0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/>
                <a:ea typeface="Microsoft YaHei" panose="020B0503020204020204" charset="-122"/>
                <a:cs typeface="Calibri" panose="020F0502020204030204" charset="0"/>
              </a:rPr>
              <a:t>Misi</a:t>
            </a:r>
            <a:endParaRPr kumimoji="0" lang="en-US" altLang="zh-CN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88900">
                  <a:prstClr val="white"/>
                </a:glow>
              </a:effectLst>
              <a:uLnTx/>
              <a:uFillTx/>
              <a:latin typeface="Calibri"/>
              <a:ea typeface="Microsoft YaHei" panose="020B0503020204020204" charset="-122"/>
              <a:cs typeface="Calibri" panose="020F050202020403020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029108" y="6097741"/>
            <a:ext cx="9470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000" b="1">
                <a:solidFill>
                  <a:srgbClr val="7030A0"/>
                </a:solidFill>
                <a:effectLst>
                  <a:glow rad="88900">
                    <a:prstClr val="white"/>
                  </a:glow>
                </a:effectLst>
                <a:ea typeface="Microsoft YaHei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 panose="020F0502020204030204"/>
                <a:ea typeface="Microsoft YaHei" panose="020B0503020204020204" charset="-122"/>
                <a:cs typeface="+mn-cs"/>
              </a:rPr>
              <a:t>1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 panose="020F0502020204030204"/>
                <a:ea typeface="Microsoft YaHei" panose="020B0503020204020204" charset="-122"/>
                <a:cs typeface="+mn-cs"/>
              </a:rPr>
              <a:t>/</a:t>
            </a:r>
            <a:r>
              <a:rPr kumimoji="0" lang="en-US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 panose="020F0502020204030204"/>
                <a:ea typeface="Microsoft YaHei" panose="020B0503020204020204" charset="-122"/>
                <a:cs typeface="+mn-cs"/>
              </a:rPr>
              <a:t>3</a:t>
            </a:r>
            <a:endParaRPr kumimoji="0" lang="en-US" sz="36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>
                <a:glow rad="88900">
                  <a:prstClr val="white"/>
                </a:glow>
              </a:effectLst>
              <a:uLnTx/>
              <a:uFillTx/>
              <a:latin typeface="Calibri" panose="020F0502020204030204"/>
              <a:ea typeface="Microsoft YaHei" panose="020B0503020204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9357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00000">
              <a:schemeClr val="bg1"/>
            </a:gs>
            <a:gs pos="62000">
              <a:srgbClr val="A177BB">
                <a:alpha val="59000"/>
              </a:srgb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296" y="762163"/>
            <a:ext cx="8372912" cy="5592365"/>
          </a:xfrm>
          <a:solidFill>
            <a:srgbClr val="384C00">
              <a:alpha val="0"/>
            </a:srgbClr>
          </a:solidFill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3600" b="1" dirty="0" err="1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Roh</a:t>
            </a:r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Kudus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memberkati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Dorothy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dengan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tubuh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yang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sihat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dan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jiwa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rohani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yang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cergas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.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Tuhan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mengiringinya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apabila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dia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pergi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ke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tempat-tempat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yang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berbahaya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.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Tuhan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menjaganya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apabila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dia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mendidik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kanak-kanak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pelarian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yang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hidup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dalam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kemiskinan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.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Seorang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rakan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sekerja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Dorothy </a:t>
            </a:r>
            <a:r>
              <a:rPr lang="en-US" sz="3600" b="1" dirty="0" err="1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meletakkan</a:t>
            </a:r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jawatannya</a:t>
            </a:r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, </a:t>
            </a:r>
            <a:r>
              <a:rPr lang="en-US" sz="3600" b="1" dirty="0" err="1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oleh</a:t>
            </a:r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itu</a:t>
            </a:r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Dorothy</a:t>
            </a:r>
            <a:endParaRPr lang="en-US" sz="3600" b="1" dirty="0">
              <a:solidFill>
                <a:schemeClr val="tx2">
                  <a:lumMod val="50000"/>
                </a:schemeClr>
              </a:solidFill>
              <a:effectLst>
                <a:glow rad="101600">
                  <a:schemeClr val="bg1"/>
                </a:glow>
              </a:effectLst>
              <a:ea typeface="Microsoft YaHei" panose="020B0503020204020204" charset="-122"/>
            </a:endParaRPr>
          </a:p>
        </p:txBody>
      </p:sp>
      <p:sp>
        <p:nvSpPr>
          <p:cNvPr id="6" name="Title 1"/>
          <p:cNvSpPr txBox="1"/>
          <p:nvPr/>
        </p:nvSpPr>
        <p:spPr>
          <a:xfrm>
            <a:off x="0" y="207718"/>
            <a:ext cx="9144000" cy="4965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/>
                <a:ea typeface="Microsoft YaHei" panose="020B0503020204020204" charset="-122"/>
                <a:cs typeface="Calibri" panose="020F0502020204030204" charset="0"/>
              </a:rPr>
              <a:t>Doa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/>
                <a:ea typeface="Microsoft YaHei" panose="020B0503020204020204" charset="-122"/>
                <a:cs typeface="Calibri" panose="020F0502020204030204" charset="0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/>
                <a:ea typeface="Microsoft YaHei" panose="020B0503020204020204" charset="-122"/>
                <a:cs typeface="Calibri" panose="020F0502020204030204" charset="0"/>
              </a:rPr>
              <a:t>Penjagaan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/>
                <a:ea typeface="Microsoft YaHei" panose="020B0503020204020204" charset="-122"/>
                <a:cs typeface="Calibri" panose="020F0502020204030204" charset="0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/>
                <a:ea typeface="Microsoft YaHei" panose="020B0503020204020204" charset="-122"/>
                <a:cs typeface="Calibri" panose="020F0502020204030204" charset="0"/>
              </a:rPr>
              <a:t>Misi</a:t>
            </a:r>
            <a:endParaRPr kumimoji="0" lang="en-US" altLang="zh-CN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88900">
                  <a:prstClr val="white"/>
                </a:glow>
              </a:effectLst>
              <a:uLnTx/>
              <a:uFillTx/>
              <a:latin typeface="Calibri"/>
              <a:ea typeface="Microsoft YaHei" panose="020B0503020204020204" charset="-122"/>
              <a:cs typeface="Calibri" panose="020F050202020403020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029108" y="6097741"/>
            <a:ext cx="9470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000" b="1">
                <a:solidFill>
                  <a:srgbClr val="7030A0"/>
                </a:solidFill>
                <a:effectLst>
                  <a:glow rad="88900">
                    <a:prstClr val="white"/>
                  </a:glow>
                </a:effectLst>
                <a:ea typeface="Microsoft YaHei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 panose="020F0502020204030204"/>
                <a:ea typeface="Microsoft YaHei" panose="020B0503020204020204" charset="-122"/>
                <a:cs typeface="+mn-cs"/>
              </a:rPr>
              <a:t>2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 panose="020F0502020204030204"/>
                <a:ea typeface="Microsoft YaHei" panose="020B0503020204020204" charset="-122"/>
                <a:cs typeface="+mn-cs"/>
              </a:rPr>
              <a:t>/</a:t>
            </a:r>
            <a:r>
              <a:rPr kumimoji="0" lang="en-US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 panose="020F0502020204030204"/>
                <a:ea typeface="Microsoft YaHei" panose="020B0503020204020204" charset="-122"/>
                <a:cs typeface="+mn-cs"/>
              </a:rPr>
              <a:t>3</a:t>
            </a:r>
            <a:endParaRPr kumimoji="0" lang="en-US" sz="36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>
                <a:glow rad="88900">
                  <a:prstClr val="white"/>
                </a:glow>
              </a:effectLst>
              <a:uLnTx/>
              <a:uFillTx/>
              <a:latin typeface="Calibri" panose="020F0502020204030204"/>
              <a:ea typeface="Microsoft YaHei" panose="020B0503020204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9754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00000">
              <a:schemeClr val="bg1"/>
            </a:gs>
            <a:gs pos="62000">
              <a:srgbClr val="A177BB">
                <a:alpha val="59000"/>
              </a:srgb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296" y="762163"/>
            <a:ext cx="8372912" cy="5592365"/>
          </a:xfrm>
          <a:solidFill>
            <a:srgbClr val="384C00">
              <a:alpha val="0"/>
            </a:srgbClr>
          </a:solidFill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3600" b="1" dirty="0" err="1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harus</a:t>
            </a:r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memikul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lebih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banyak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tanggungjawab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pada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tahun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2025. Kami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mohon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Tuhan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mengutus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lebih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banyak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misionari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jangka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pendek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dan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jangka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panjang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untuk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misi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di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kalangan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pelarian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.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Dalam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nama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Tuhan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Yesus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Kristus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, Amin.</a:t>
            </a:r>
            <a:endParaRPr lang="en-US" sz="3600" b="1" dirty="0">
              <a:solidFill>
                <a:schemeClr val="tx2">
                  <a:lumMod val="50000"/>
                </a:schemeClr>
              </a:solidFill>
              <a:effectLst>
                <a:glow rad="101600">
                  <a:schemeClr val="bg1"/>
                </a:glow>
              </a:effectLst>
              <a:ea typeface="Microsoft YaHei" panose="020B0503020204020204" charset="-122"/>
            </a:endParaRPr>
          </a:p>
        </p:txBody>
      </p:sp>
      <p:sp>
        <p:nvSpPr>
          <p:cNvPr id="6" name="Title 1"/>
          <p:cNvSpPr txBox="1"/>
          <p:nvPr/>
        </p:nvSpPr>
        <p:spPr>
          <a:xfrm>
            <a:off x="0" y="207718"/>
            <a:ext cx="9144000" cy="4965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/>
                <a:ea typeface="Microsoft YaHei" panose="020B0503020204020204" charset="-122"/>
                <a:cs typeface="Calibri" panose="020F0502020204030204" charset="0"/>
              </a:rPr>
              <a:t>Doa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/>
                <a:ea typeface="Microsoft YaHei" panose="020B0503020204020204" charset="-122"/>
                <a:cs typeface="Calibri" panose="020F0502020204030204" charset="0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/>
                <a:ea typeface="Microsoft YaHei" panose="020B0503020204020204" charset="-122"/>
                <a:cs typeface="Calibri" panose="020F0502020204030204" charset="0"/>
              </a:rPr>
              <a:t>Penjagaan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/>
                <a:ea typeface="Microsoft YaHei" panose="020B0503020204020204" charset="-122"/>
                <a:cs typeface="Calibri" panose="020F0502020204030204" charset="0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/>
                <a:ea typeface="Microsoft YaHei" panose="020B0503020204020204" charset="-122"/>
                <a:cs typeface="Calibri" panose="020F0502020204030204" charset="0"/>
              </a:rPr>
              <a:t>Misi</a:t>
            </a:r>
            <a:endParaRPr kumimoji="0" lang="en-US" altLang="zh-CN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88900">
                  <a:prstClr val="white"/>
                </a:glow>
              </a:effectLst>
              <a:uLnTx/>
              <a:uFillTx/>
              <a:latin typeface="Calibri"/>
              <a:ea typeface="Microsoft YaHei" panose="020B0503020204020204" charset="-122"/>
              <a:cs typeface="Calibri" panose="020F050202020403020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029108" y="6097741"/>
            <a:ext cx="9470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000" b="1">
                <a:solidFill>
                  <a:srgbClr val="7030A0"/>
                </a:solidFill>
                <a:effectLst>
                  <a:glow rad="88900">
                    <a:prstClr val="white"/>
                  </a:glow>
                </a:effectLst>
                <a:ea typeface="Microsoft YaHei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 panose="020F0502020204030204"/>
                <a:ea typeface="Microsoft YaHei" panose="020B0503020204020204" charset="-122"/>
                <a:cs typeface="+mn-cs"/>
              </a:rPr>
              <a:t>3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 panose="020F0502020204030204"/>
                <a:ea typeface="Microsoft YaHei" panose="020B0503020204020204" charset="-122"/>
                <a:cs typeface="+mn-cs"/>
              </a:rPr>
              <a:t>/</a:t>
            </a:r>
            <a:r>
              <a:rPr kumimoji="0" lang="en-US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 panose="020F0502020204030204"/>
                <a:ea typeface="Microsoft YaHei" panose="020B0503020204020204" charset="-122"/>
                <a:cs typeface="+mn-cs"/>
              </a:rPr>
              <a:t>3</a:t>
            </a:r>
            <a:endParaRPr kumimoji="0" lang="en-US" sz="36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>
                <a:glow rad="88900">
                  <a:prstClr val="white"/>
                </a:glow>
              </a:effectLst>
              <a:uLnTx/>
              <a:uFillTx/>
              <a:latin typeface="Calibri" panose="020F0502020204030204"/>
              <a:ea typeface="Microsoft YaHei" panose="020B0503020204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8306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2471" r="12504"/>
          <a:stretch/>
        </p:blipFill>
        <p:spPr>
          <a:xfrm>
            <a:off x="0" y="0"/>
            <a:ext cx="91470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749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2500" r="12500"/>
          <a:stretch/>
        </p:blipFill>
        <p:spPr>
          <a:xfrm>
            <a:off x="1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966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2483" r="12418"/>
          <a:stretch/>
        </p:blipFill>
        <p:spPr>
          <a:xfrm>
            <a:off x="0" y="1"/>
            <a:ext cx="915598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479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212</TotalTime>
  <Words>144</Words>
  <Application>Microsoft Office PowerPoint</Application>
  <PresentationFormat>On-screen Show (4:3)</PresentationFormat>
  <Paragraphs>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Microsoft YaHei</vt:lpstr>
      <vt:lpstr>Arial</vt:lpstr>
      <vt:lpstr>Calibri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45</cp:revision>
  <dcterms:created xsi:type="dcterms:W3CDTF">2023-06-27T03:11:32Z</dcterms:created>
  <dcterms:modified xsi:type="dcterms:W3CDTF">2024-12-18T02:16:16Z</dcterms:modified>
</cp:coreProperties>
</file>