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8000">
              <a:schemeClr val="accent1">
                <a:lumMod val="5000"/>
                <a:lumOff val="95000"/>
              </a:schemeClr>
            </a:gs>
            <a:gs pos="77000">
              <a:schemeClr val="accent1">
                <a:lumMod val="30000"/>
                <a:lumOff val="70000"/>
              </a:schemeClr>
            </a:gs>
            <a:gs pos="51000">
              <a:schemeClr val="accent5">
                <a:lumMod val="20000"/>
                <a:lumOff val="80000"/>
              </a:schemeClr>
            </a:gs>
            <a:gs pos="100000">
              <a:srgbClr val="CCCCFF">
                <a:lumMod val="62000"/>
                <a:lumOff val="38000"/>
              </a:srgbClr>
            </a:gs>
            <a:gs pos="0">
              <a:srgbClr val="B3A2C7">
                <a:lumMod val="64000"/>
                <a:lumOff val="36000"/>
              </a:srgbClr>
            </a:gs>
          </a:gsLst>
          <a:lin ang="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0" y="849961"/>
            <a:ext cx="8139899"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Dear Heavenly Father, thank You for Your provision upon the ministry of our missionary Joanne in Indochina, where 50 students are enrolled in the beginner's Chinese-Mandarin language course for the new semester starting in August. We pray that the Holy Spirit will enlighten Joanne and her teaching assistants </a:t>
            </a:r>
            <a:r>
              <a:rPr lang="en-US" sz="3600" b="1" dirty="0" smtClean="0">
                <a:solidFill>
                  <a:schemeClr val="tx2">
                    <a:lumMod val="50000"/>
                  </a:schemeClr>
                </a:solidFill>
                <a:effectLst>
                  <a:glow rad="101600">
                    <a:schemeClr val="bg1"/>
                  </a:glow>
                </a:effectLst>
                <a:ea typeface="Microsoft YaHei" panose="020B0503020204020204" charset="-122"/>
              </a:rPr>
              <a:t>as</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290667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8000">
              <a:schemeClr val="accent1">
                <a:lumMod val="5000"/>
                <a:lumOff val="95000"/>
              </a:schemeClr>
            </a:gs>
            <a:gs pos="77000">
              <a:schemeClr val="accent1">
                <a:lumMod val="30000"/>
                <a:lumOff val="70000"/>
              </a:schemeClr>
            </a:gs>
            <a:gs pos="51000">
              <a:schemeClr val="accent5">
                <a:lumMod val="20000"/>
                <a:lumOff val="80000"/>
              </a:schemeClr>
            </a:gs>
            <a:gs pos="100000">
              <a:srgbClr val="CCCCFF">
                <a:lumMod val="62000"/>
                <a:lumOff val="38000"/>
              </a:srgbClr>
            </a:gs>
            <a:gs pos="0">
              <a:srgbClr val="B3A2C7">
                <a:lumMod val="64000"/>
                <a:lumOff val="36000"/>
              </a:srgbClr>
            </a:gs>
          </a:gsLst>
          <a:lin ang="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0" y="849961"/>
            <a:ext cx="8433604"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they </a:t>
            </a:r>
            <a:r>
              <a:rPr lang="en-US" sz="3600" b="1" dirty="0">
                <a:solidFill>
                  <a:schemeClr val="tx2">
                    <a:lumMod val="50000"/>
                  </a:schemeClr>
                </a:solidFill>
                <a:effectLst>
                  <a:glow rad="101600">
                    <a:schemeClr val="bg1"/>
                  </a:glow>
                </a:effectLst>
                <a:ea typeface="Microsoft YaHei" panose="020B0503020204020204" charset="-122"/>
              </a:rPr>
              <a:t>develop high-quality teaching materials and activities that will stimulate the students' interest in learning Mandarin. We pray that the nine young teachers of the Fun Reading Club will be successful in building Gospel bridges in four locations, teaching Bible stories in their native language, English </a:t>
            </a:r>
            <a:r>
              <a:rPr lang="en-US" sz="3600" b="1" dirty="0" smtClean="0">
                <a:solidFill>
                  <a:schemeClr val="tx2">
                    <a:lumMod val="50000"/>
                  </a:schemeClr>
                </a:solidFill>
                <a:effectLst>
                  <a:glow rad="101600">
                    <a:schemeClr val="bg1"/>
                  </a:glow>
                </a:effectLst>
                <a:ea typeface="Microsoft YaHei" panose="020B0503020204020204" charset="-122"/>
              </a:rPr>
              <a:t>and</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122632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8000">
              <a:schemeClr val="accent1">
                <a:lumMod val="5000"/>
                <a:lumOff val="95000"/>
              </a:schemeClr>
            </a:gs>
            <a:gs pos="77000">
              <a:schemeClr val="accent1">
                <a:lumMod val="30000"/>
                <a:lumOff val="70000"/>
              </a:schemeClr>
            </a:gs>
            <a:gs pos="51000">
              <a:schemeClr val="accent5">
                <a:lumMod val="20000"/>
                <a:lumOff val="80000"/>
              </a:schemeClr>
            </a:gs>
            <a:gs pos="100000">
              <a:srgbClr val="CCCCFF">
                <a:lumMod val="62000"/>
                <a:lumOff val="38000"/>
              </a:srgbClr>
            </a:gs>
            <a:gs pos="0">
              <a:srgbClr val="B3A2C7">
                <a:lumMod val="64000"/>
                <a:lumOff val="36000"/>
              </a:srgbClr>
            </a:gs>
          </a:gsLst>
          <a:lin ang="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0" y="849961"/>
            <a:ext cx="8139899"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Mandarin</a:t>
            </a:r>
            <a:r>
              <a:rPr lang="en-US" sz="3600" b="1" dirty="0">
                <a:solidFill>
                  <a:schemeClr val="tx2">
                    <a:lumMod val="50000"/>
                  </a:schemeClr>
                </a:solidFill>
                <a:effectLst>
                  <a:glow rad="101600">
                    <a:schemeClr val="bg1"/>
                  </a:glow>
                </a:effectLst>
                <a:ea typeface="Microsoft YaHei" panose="020B0503020204020204" charset="-122"/>
              </a:rPr>
              <a:t>. We also pray for Jehovah Rapha's complete healing for Joanne's mother in Sarawak, who was hospitalized in July with a bacterial infection in her lungs. In the name of our Lord Jesus Christ,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673806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40" r="12437"/>
          <a:stretch/>
        </p:blipFill>
        <p:spPr>
          <a:xfrm>
            <a:off x="0" y="0"/>
            <a:ext cx="9146846" cy="6858000"/>
          </a:xfrm>
          <a:prstGeom prst="rect">
            <a:avLst/>
          </a:prstGeom>
        </p:spPr>
      </p:pic>
    </p:spTree>
    <p:extLst>
      <p:ext uri="{BB962C8B-B14F-4D97-AF65-F5344CB8AC3E}">
        <p14:creationId xmlns:p14="http://schemas.microsoft.com/office/powerpoint/2010/main" val="3466483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399" r="12500"/>
          <a:stretch/>
        </p:blipFill>
        <p:spPr>
          <a:xfrm>
            <a:off x="0" y="0"/>
            <a:ext cx="9156258" cy="6858000"/>
          </a:xfrm>
          <a:prstGeom prst="rect">
            <a:avLst/>
          </a:prstGeom>
        </p:spPr>
      </p:pic>
    </p:spTree>
    <p:extLst>
      <p:ext uri="{BB962C8B-B14F-4D97-AF65-F5344CB8AC3E}">
        <p14:creationId xmlns:p14="http://schemas.microsoft.com/office/powerpoint/2010/main" val="18041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0" r="12454"/>
          <a:stretch/>
        </p:blipFill>
        <p:spPr>
          <a:xfrm>
            <a:off x="-1" y="0"/>
            <a:ext cx="9147053" cy="6858000"/>
          </a:xfrm>
          <a:prstGeom prst="rect">
            <a:avLst/>
          </a:prstGeom>
        </p:spPr>
      </p:pic>
    </p:spTree>
    <p:extLst>
      <p:ext uri="{BB962C8B-B14F-4D97-AF65-F5344CB8AC3E}">
        <p14:creationId xmlns:p14="http://schemas.microsoft.com/office/powerpoint/2010/main" val="1340095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TotalTime>
  <Words>152</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39</cp:revision>
  <dcterms:created xsi:type="dcterms:W3CDTF">2023-06-27T03:11:32Z</dcterms:created>
  <dcterms:modified xsi:type="dcterms:W3CDTF">2024-08-20T03:29:26Z</dcterms:modified>
</cp:coreProperties>
</file>