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15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7/17/2024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749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7/17/2024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0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7/17/2024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28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7/17/2024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88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7/17/2024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158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7/17/2024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205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7/17/2024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611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7/17/2024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141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7/17/2024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38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7/17/2024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17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7/17/2024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63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7/17/2024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0495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0000">
              <a:schemeClr val="accent6">
                <a:lumMod val="60000"/>
                <a:lumOff val="40000"/>
              </a:schemeClr>
            </a:gs>
            <a:gs pos="100000">
              <a:srgbClr val="FF7C80"/>
            </a:gs>
          </a:gsLst>
          <a:path path="circle">
            <a:fillToRect l="50000" t="50000" r="50000" b="5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516" y="714095"/>
            <a:ext cx="8244071" cy="5645527"/>
          </a:xfrm>
          <a:solidFill>
            <a:srgbClr val="384C00">
              <a:alpha val="0"/>
            </a:srgbClr>
          </a:solidFill>
        </p:spPr>
        <p:txBody>
          <a:bodyPr>
            <a:noAutofit/>
          </a:bodyPr>
          <a:lstStyle/>
          <a:p>
            <a:pPr marL="0" indent="0">
              <a:lnSpc>
                <a:spcPts val="4400"/>
              </a:lnSpc>
              <a:spcBef>
                <a:spcPts val="0"/>
              </a:spcBef>
              <a:buNone/>
            </a:pPr>
            <a:r>
              <a:rPr lang="en-US" sz="3600" b="1" dirty="0">
                <a:solidFill>
                  <a:schemeClr val="tx2">
                    <a:lumMod val="50000"/>
                  </a:schemeClr>
                </a:solidFill>
                <a:effectLst>
                  <a:glow rad="101600">
                    <a:schemeClr val="bg1"/>
                  </a:glow>
                </a:effectLst>
                <a:ea typeface="Microsoft YaHei" panose="020B0503020204020204" charset="-122"/>
              </a:rPr>
              <a:t>Dear Heavenly Father, thank You for Your faithful hand leading our missionary </a:t>
            </a:r>
            <a:r>
              <a:rPr lang="en-US" sz="3600" b="1" dirty="0" err="1">
                <a:solidFill>
                  <a:schemeClr val="tx2">
                    <a:lumMod val="50000"/>
                  </a:schemeClr>
                </a:solidFill>
                <a:effectLst>
                  <a:glow rad="101600">
                    <a:schemeClr val="bg1"/>
                  </a:glow>
                </a:effectLst>
                <a:ea typeface="Microsoft YaHei" panose="020B0503020204020204" charset="-122"/>
              </a:rPr>
              <a:t>Cornie</a:t>
            </a:r>
            <a:r>
              <a:rPr lang="en-US" sz="3600" b="1" dirty="0">
                <a:solidFill>
                  <a:schemeClr val="tx2">
                    <a:lumMod val="50000"/>
                  </a:schemeClr>
                </a:solidFill>
                <a:effectLst>
                  <a:glow rad="101600">
                    <a:schemeClr val="bg1"/>
                  </a:glow>
                </a:effectLst>
                <a:ea typeface="Microsoft YaHei" panose="020B0503020204020204" charset="-122"/>
              </a:rPr>
              <a:t>, after giving birth back in Sarawak, to return to Nepal with her baby, Janos, and join her husband Joe again for missions works in Nepal. May God watch over this family day by day, that they will be happy and safe. During the rainy season, there are many floods </a:t>
            </a:r>
            <a:r>
              <a:rPr lang="en-US" sz="3600" b="1" dirty="0" smtClean="0">
                <a:solidFill>
                  <a:schemeClr val="tx2">
                    <a:lumMod val="50000"/>
                  </a:schemeClr>
                </a:solidFill>
                <a:effectLst>
                  <a:glow rad="101600">
                    <a:schemeClr val="bg1"/>
                  </a:glow>
                </a:effectLst>
                <a:ea typeface="Microsoft YaHei" panose="020B0503020204020204" charset="-122"/>
              </a:rPr>
              <a:t>and</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1/3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1753134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0000">
              <a:schemeClr val="accent6">
                <a:lumMod val="60000"/>
                <a:lumOff val="40000"/>
              </a:schemeClr>
            </a:gs>
            <a:gs pos="100000">
              <a:srgbClr val="FF7C80"/>
            </a:gs>
          </a:gsLst>
          <a:path path="circle">
            <a:fillToRect l="50000" t="50000" r="50000" b="5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516" y="714095"/>
            <a:ext cx="8244071" cy="5645527"/>
          </a:xfrm>
          <a:solidFill>
            <a:srgbClr val="384C00">
              <a:alpha val="0"/>
            </a:srgbClr>
          </a:solidFill>
        </p:spPr>
        <p:txBody>
          <a:bodyPr>
            <a:noAutofit/>
          </a:bodyPr>
          <a:lstStyle/>
          <a:p>
            <a:pPr marL="0" indent="0">
              <a:lnSpc>
                <a:spcPts val="4400"/>
              </a:lnSpc>
              <a:spcBef>
                <a:spcPts val="0"/>
              </a:spcBef>
              <a:buNone/>
            </a:pPr>
            <a:r>
              <a:rPr lang="en-US" sz="3600" b="1" dirty="0" smtClean="0">
                <a:solidFill>
                  <a:schemeClr val="tx2">
                    <a:lumMod val="50000"/>
                  </a:schemeClr>
                </a:solidFill>
                <a:effectLst>
                  <a:glow rad="101600">
                    <a:schemeClr val="bg1"/>
                  </a:glow>
                </a:effectLst>
                <a:ea typeface="Microsoft YaHei" panose="020B0503020204020204" charset="-122"/>
              </a:rPr>
              <a:t>landslides </a:t>
            </a:r>
            <a:r>
              <a:rPr lang="en-US" sz="3600" b="1" dirty="0">
                <a:solidFill>
                  <a:schemeClr val="tx2">
                    <a:lumMod val="50000"/>
                  </a:schemeClr>
                </a:solidFill>
                <a:effectLst>
                  <a:glow rad="101600">
                    <a:schemeClr val="bg1"/>
                  </a:glow>
                </a:effectLst>
                <a:ea typeface="Microsoft YaHei" panose="020B0503020204020204" charset="-122"/>
              </a:rPr>
              <a:t>in Nepal. We ask God to send angels to protect Joe, </a:t>
            </a:r>
            <a:r>
              <a:rPr lang="en-US" sz="3600" b="1" dirty="0" err="1" smtClean="0">
                <a:solidFill>
                  <a:schemeClr val="tx2">
                    <a:lumMod val="50000"/>
                  </a:schemeClr>
                </a:solidFill>
                <a:effectLst>
                  <a:glow rad="101600">
                    <a:schemeClr val="bg1"/>
                  </a:glow>
                </a:effectLst>
                <a:ea typeface="Microsoft YaHei" panose="020B0503020204020204" charset="-122"/>
              </a:rPr>
              <a:t>Co</a:t>
            </a:r>
            <a:r>
              <a:rPr lang="en-US" altLang="zh-CN" sz="3600" b="1" dirty="0" err="1" smtClean="0">
                <a:solidFill>
                  <a:schemeClr val="tx2">
                    <a:lumMod val="50000"/>
                  </a:schemeClr>
                </a:solidFill>
                <a:effectLst>
                  <a:glow rad="101600">
                    <a:schemeClr val="bg1"/>
                  </a:glow>
                </a:effectLst>
                <a:ea typeface="Microsoft YaHei" panose="020B0503020204020204" charset="-122"/>
              </a:rPr>
              <a:t>r</a:t>
            </a:r>
            <a:r>
              <a:rPr lang="en-US" sz="3600" b="1" dirty="0" err="1" smtClean="0">
                <a:solidFill>
                  <a:schemeClr val="tx2">
                    <a:lumMod val="50000"/>
                  </a:schemeClr>
                </a:solidFill>
                <a:effectLst>
                  <a:glow rad="101600">
                    <a:schemeClr val="bg1"/>
                  </a:glow>
                </a:effectLst>
                <a:ea typeface="Microsoft YaHei" panose="020B0503020204020204" charset="-122"/>
              </a:rPr>
              <a:t>nie</a:t>
            </a:r>
            <a:r>
              <a:rPr lang="en-US" sz="3600" b="1" dirty="0">
                <a:solidFill>
                  <a:schemeClr val="tx2">
                    <a:lumMod val="50000"/>
                  </a:schemeClr>
                </a:solidFill>
                <a:effectLst>
                  <a:glow rad="101600">
                    <a:schemeClr val="bg1"/>
                  </a:glow>
                </a:effectLst>
                <a:ea typeface="Microsoft YaHei" panose="020B0503020204020204" charset="-122"/>
              </a:rPr>
              <a:t>, and Janos. Also, give them and the church the strength to show Christ's compassion through their relief works. In June, Joe has started to lead Bible study for young people in the Nepali church. May the Holy Spirit use him to raise up a new generation of godly leaders in Nepal. </a:t>
            </a: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2/3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2661086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0000">
              <a:schemeClr val="accent6">
                <a:lumMod val="60000"/>
                <a:lumOff val="40000"/>
              </a:schemeClr>
            </a:gs>
            <a:gs pos="100000">
              <a:srgbClr val="FF7C80"/>
            </a:gs>
          </a:gsLst>
          <a:path path="circle">
            <a:fillToRect l="50000" t="50000" r="50000" b="5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516" y="714095"/>
            <a:ext cx="8244071" cy="5645527"/>
          </a:xfrm>
          <a:solidFill>
            <a:srgbClr val="384C00">
              <a:alpha val="0"/>
            </a:srgbClr>
          </a:solidFill>
        </p:spPr>
        <p:txBody>
          <a:bodyPr>
            <a:noAutofit/>
          </a:bodyPr>
          <a:lstStyle/>
          <a:p>
            <a:pPr marL="0" indent="0">
              <a:lnSpc>
                <a:spcPts val="4400"/>
              </a:lnSpc>
              <a:spcBef>
                <a:spcPts val="0"/>
              </a:spcBef>
              <a:buNone/>
            </a:pPr>
            <a:r>
              <a:rPr lang="en-US" sz="3600" b="1" dirty="0" smtClean="0">
                <a:solidFill>
                  <a:schemeClr val="tx2">
                    <a:lumMod val="50000"/>
                  </a:schemeClr>
                </a:solidFill>
                <a:effectLst>
                  <a:glow rad="101600">
                    <a:schemeClr val="bg1"/>
                  </a:glow>
                </a:effectLst>
                <a:ea typeface="Microsoft YaHei" panose="020B0503020204020204" charset="-122"/>
              </a:rPr>
              <a:t>In </a:t>
            </a:r>
            <a:r>
              <a:rPr lang="en-US" sz="3600" b="1" dirty="0">
                <a:solidFill>
                  <a:schemeClr val="tx2">
                    <a:lumMod val="50000"/>
                  </a:schemeClr>
                </a:solidFill>
                <a:effectLst>
                  <a:glow rad="101600">
                    <a:schemeClr val="bg1"/>
                  </a:glow>
                </a:effectLst>
                <a:ea typeface="Microsoft YaHei" panose="020B0503020204020204" charset="-122"/>
              </a:rPr>
              <a:t>the second half of the year, Joe will be hosting five short-term missions teams from various countries. May the Holy Spirit empower him and call new long-term missionaries from the short-term teams to serve in Nepal in the future. In the name of our Lord Jesus Christ, Amen.</a:t>
            </a: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3/3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2839331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50" r="12450"/>
          <a:stretch/>
        </p:blipFill>
        <p:spPr>
          <a:xfrm>
            <a:off x="0" y="0"/>
            <a:ext cx="9156275" cy="6858000"/>
          </a:xfrm>
          <a:prstGeom prst="rect">
            <a:avLst/>
          </a:prstGeom>
        </p:spPr>
      </p:pic>
    </p:spTree>
    <p:extLst>
      <p:ext uri="{BB962C8B-B14F-4D97-AF65-F5344CB8AC3E}">
        <p14:creationId xmlns:p14="http://schemas.microsoft.com/office/powerpoint/2010/main" val="3823312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95" r="12530"/>
          <a:stretch/>
        </p:blipFill>
        <p:spPr>
          <a:xfrm>
            <a:off x="0" y="0"/>
            <a:ext cx="9144000" cy="6860324"/>
          </a:xfrm>
          <a:prstGeom prst="rect">
            <a:avLst/>
          </a:prstGeom>
        </p:spPr>
      </p:pic>
    </p:spTree>
    <p:extLst>
      <p:ext uri="{BB962C8B-B14F-4D97-AF65-F5344CB8AC3E}">
        <p14:creationId xmlns:p14="http://schemas.microsoft.com/office/powerpoint/2010/main" val="996191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22" r="12469"/>
          <a:stretch/>
        </p:blipFill>
        <p:spPr>
          <a:xfrm>
            <a:off x="0" y="0"/>
            <a:ext cx="9157368" cy="6858000"/>
          </a:xfrm>
          <a:prstGeom prst="rect">
            <a:avLst/>
          </a:prstGeom>
        </p:spPr>
      </p:pic>
    </p:spTree>
    <p:extLst>
      <p:ext uri="{BB962C8B-B14F-4D97-AF65-F5344CB8AC3E}">
        <p14:creationId xmlns:p14="http://schemas.microsoft.com/office/powerpoint/2010/main" val="4092612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TotalTime>
  <Words>208</Words>
  <Application>Microsoft Office PowerPoint</Application>
  <PresentationFormat>On-screen Show (4:3)</PresentationFormat>
  <Paragraphs>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Microsoft YaHei</vt:lpstr>
      <vt:lpstr>Arial</vt:lpstr>
      <vt:lpstr>Calibri</vt:lpstr>
      <vt:lpstr>2_Office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39</cp:revision>
  <dcterms:created xsi:type="dcterms:W3CDTF">2023-06-27T03:11:32Z</dcterms:created>
  <dcterms:modified xsi:type="dcterms:W3CDTF">2024-07-17T02:11:13Z</dcterms:modified>
</cp:coreProperties>
</file>