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1566"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27494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10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9284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788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6158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205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1611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914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9384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17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263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C12A672-F013-43E1-8938-EB0F912EF20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7/9/2024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BA665C6-EACC-4232-BA64-940A52A98B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049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chemeClr val="accent3">
                <a:lumMod val="20000"/>
                <a:lumOff val="80000"/>
              </a:schemeClr>
            </a:gs>
            <a:gs pos="86000">
              <a:schemeClr val="accent3">
                <a:lumMod val="60000"/>
                <a:lumOff val="40000"/>
              </a:schemeClr>
            </a:gs>
            <a:gs pos="100000">
              <a:schemeClr val="accent3">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244071" cy="5645527"/>
          </a:xfrm>
          <a:solidFill>
            <a:srgbClr val="384C00">
              <a:alpha val="0"/>
            </a:srgbClr>
          </a:solidFill>
        </p:spPr>
        <p:txBody>
          <a:bodyPr>
            <a:noAutofit/>
          </a:bodyPr>
          <a:lstStyle/>
          <a:p>
            <a:pPr marL="0" indent="0">
              <a:lnSpc>
                <a:spcPts val="4400"/>
              </a:lnSpc>
              <a:spcBef>
                <a:spcPts val="0"/>
              </a:spcBef>
              <a:buNone/>
            </a:pPr>
            <a:r>
              <a:rPr lang="en-US" sz="3600" b="1" dirty="0">
                <a:solidFill>
                  <a:schemeClr val="tx2">
                    <a:lumMod val="50000"/>
                  </a:schemeClr>
                </a:solidFill>
                <a:effectLst>
                  <a:glow rad="101600">
                    <a:schemeClr val="bg1"/>
                  </a:glow>
                </a:effectLst>
                <a:ea typeface="Microsoft YaHei" panose="020B0503020204020204" charset="-122"/>
              </a:rPr>
              <a:t>Almighty God, there are still 2.2 billion people in the world who have never heard the Gospel of Jesus Christ. We ask You to raise up more long-term missionaries from the Sarawak Chinese Annual Conference to be mission pioneers for the unreached people groups. May the Holy Spirit lead many brothers and sisters to enter the seminary and be equipped </a:t>
            </a:r>
            <a:r>
              <a:rPr lang="en-US" sz="3600" b="1" dirty="0" smtClean="0">
                <a:solidFill>
                  <a:schemeClr val="tx2">
                    <a:lumMod val="50000"/>
                  </a:schemeClr>
                </a:solidFill>
                <a:effectLst>
                  <a:glow rad="101600">
                    <a:schemeClr val="bg1"/>
                  </a:glow>
                </a:effectLst>
                <a:ea typeface="Microsoft YaHei" panose="020B0503020204020204" charset="-122"/>
              </a:rPr>
              <a:t>for</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1/3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1744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chemeClr val="accent3">
                <a:lumMod val="20000"/>
                <a:lumOff val="80000"/>
              </a:schemeClr>
            </a:gs>
            <a:gs pos="86000">
              <a:schemeClr val="accent3">
                <a:lumMod val="60000"/>
                <a:lumOff val="40000"/>
              </a:schemeClr>
            </a:gs>
            <a:gs pos="100000">
              <a:schemeClr val="accent3">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255645" cy="5645527"/>
          </a:xfrm>
          <a:solidFill>
            <a:srgbClr val="384C00">
              <a:alpha val="0"/>
            </a:srgbClr>
          </a:solidFill>
        </p:spPr>
        <p:txBody>
          <a:bodyPr>
            <a:noAutofit/>
          </a:bodyPr>
          <a:lstStyle/>
          <a:p>
            <a:pPr marL="0" indent="0">
              <a:lnSpc>
                <a:spcPts val="4400"/>
              </a:lnSpc>
              <a:spcBef>
                <a:spcPts val="0"/>
              </a:spcBef>
              <a:buNone/>
            </a:pPr>
            <a:r>
              <a:rPr lang="en-US" sz="3600" b="1" dirty="0" smtClean="0">
                <a:solidFill>
                  <a:schemeClr val="tx2">
                    <a:lumMod val="50000"/>
                  </a:schemeClr>
                </a:solidFill>
                <a:effectLst>
                  <a:glow rad="101600">
                    <a:schemeClr val="bg1"/>
                  </a:glow>
                </a:effectLst>
                <a:ea typeface="Microsoft YaHei" panose="020B0503020204020204" charset="-122"/>
              </a:rPr>
              <a:t>overseas </a:t>
            </a:r>
            <a:r>
              <a:rPr lang="en-US" sz="3600" b="1" dirty="0">
                <a:solidFill>
                  <a:schemeClr val="tx2">
                    <a:lumMod val="50000"/>
                  </a:schemeClr>
                </a:solidFill>
                <a:effectLst>
                  <a:glow rad="101600">
                    <a:schemeClr val="bg1"/>
                  </a:glow>
                </a:effectLst>
                <a:ea typeface="Microsoft YaHei" panose="020B0503020204020204" charset="-122"/>
              </a:rPr>
              <a:t>cross-cultural missions. Heavenly Father, please bless the 32 long-term missionaries who are currently overseas. Through their multi-faceted platforms of pastoral care, education, Bible translation, and social care, they would spread the love of the cross to different peoples, so that the lost souls will leave their idols and return to Your embrace. </a:t>
            </a:r>
            <a:r>
              <a:rPr lang="en-US" sz="3600" b="1" dirty="0" smtClean="0">
                <a:solidFill>
                  <a:schemeClr val="tx2">
                    <a:lumMod val="50000"/>
                  </a:schemeClr>
                </a:solidFill>
                <a:effectLst>
                  <a:glow rad="101600">
                    <a:schemeClr val="bg1"/>
                  </a:glow>
                </a:effectLst>
                <a:ea typeface="Microsoft YaHei" panose="020B0503020204020204" charset="-122"/>
              </a:rPr>
              <a:t>Jehovah</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2/3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2610543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1000">
              <a:schemeClr val="accent3">
                <a:lumMod val="20000"/>
                <a:lumOff val="80000"/>
              </a:schemeClr>
            </a:gs>
            <a:gs pos="86000">
              <a:schemeClr val="accent3">
                <a:lumMod val="60000"/>
                <a:lumOff val="40000"/>
              </a:schemeClr>
            </a:gs>
            <a:gs pos="100000">
              <a:schemeClr val="accent3">
                <a:lumMod val="5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516" y="714095"/>
            <a:ext cx="8255645" cy="5645527"/>
          </a:xfrm>
          <a:solidFill>
            <a:srgbClr val="384C00">
              <a:alpha val="0"/>
            </a:srgbClr>
          </a:solidFill>
        </p:spPr>
        <p:txBody>
          <a:bodyPr>
            <a:noAutofit/>
          </a:bodyPr>
          <a:lstStyle/>
          <a:p>
            <a:pPr marL="0" indent="0">
              <a:lnSpc>
                <a:spcPts val="4400"/>
              </a:lnSpc>
              <a:spcBef>
                <a:spcPts val="0"/>
              </a:spcBef>
              <a:buNone/>
            </a:pPr>
            <a:r>
              <a:rPr lang="en-US" sz="3600" b="1" dirty="0" err="1" smtClean="0">
                <a:solidFill>
                  <a:schemeClr val="tx2">
                    <a:lumMod val="50000"/>
                  </a:schemeClr>
                </a:solidFill>
                <a:effectLst>
                  <a:glow rad="101600">
                    <a:schemeClr val="bg1"/>
                  </a:glow>
                </a:effectLst>
                <a:ea typeface="Microsoft YaHei" panose="020B0503020204020204" charset="-122"/>
              </a:rPr>
              <a:t>Jireh</a:t>
            </a:r>
            <a:r>
              <a:rPr lang="en-US" sz="3600" b="1" dirty="0">
                <a:solidFill>
                  <a:schemeClr val="tx2">
                    <a:lumMod val="50000"/>
                  </a:schemeClr>
                </a:solidFill>
                <a:effectLst>
                  <a:glow rad="101600">
                    <a:schemeClr val="bg1"/>
                  </a:glow>
                </a:effectLst>
                <a:ea typeface="Microsoft YaHei" panose="020B0503020204020204" charset="-122"/>
              </a:rPr>
              <a:t>, we also look up to You to provide 2.9 million dollars for overseas missionary work this year, so that the Gospel ministry can flourish greatly. In the name of our Lord Jesus Christ, Amen.</a:t>
            </a:r>
            <a:endParaRPr lang="en-US" sz="3600" b="1" dirty="0">
              <a:solidFill>
                <a:schemeClr val="tx2">
                  <a:lumMod val="50000"/>
                </a:schemeClr>
              </a:solidFill>
              <a:effectLst>
                <a:glow rad="101600">
                  <a:schemeClr val="bg1"/>
                </a:glow>
              </a:effectLst>
              <a:ea typeface="Microsoft YaHei" panose="020B0503020204020204" charset="-122"/>
            </a:endParaRPr>
          </a:p>
        </p:txBody>
      </p:sp>
      <p:sp>
        <p:nvSpPr>
          <p:cNvPr id="6" name="Title 1"/>
          <p:cNvSpPr txBox="1"/>
          <p:nvPr/>
        </p:nvSpPr>
        <p:spPr>
          <a:xfrm>
            <a:off x="0" y="207718"/>
            <a:ext cx="9144000" cy="49657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srgbClr val="FF0000"/>
                </a:solidFill>
                <a:effectLst>
                  <a:glow rad="127000">
                    <a:prstClr val="white"/>
                  </a:glow>
                </a:effectLst>
                <a:uLnTx/>
                <a:uFillTx/>
                <a:latin typeface="Calibri" panose="020F0502020204030204"/>
                <a:ea typeface="Microsoft YaHei" panose="020B0503020204020204" charset="-122"/>
                <a:cs typeface="Calibri" panose="020F0502020204030204" charset="0"/>
              </a:rPr>
              <a:t>Missionary Care</a:t>
            </a:r>
          </a:p>
        </p:txBody>
      </p:sp>
      <p:sp>
        <p:nvSpPr>
          <p:cNvPr id="7" name="TextBox 6"/>
          <p:cNvSpPr txBox="1"/>
          <p:nvPr/>
        </p:nvSpPr>
        <p:spPr>
          <a:xfrm>
            <a:off x="7928658" y="6172908"/>
            <a:ext cx="1053296"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smtClean="0">
                <a:ln>
                  <a:noFill/>
                </a:ln>
                <a:solidFill>
                  <a:srgbClr val="FF0000"/>
                </a:solidFill>
                <a:effectLst>
                  <a:glow rad="88900">
                    <a:prstClr val="white"/>
                  </a:glow>
                </a:effectLst>
                <a:uLnTx/>
                <a:uFillTx/>
                <a:latin typeface="Calibri" panose="020F0502020204030204"/>
                <a:ea typeface="Microsoft YaHei" panose="020B0503020204020204" charset="-122"/>
                <a:cs typeface="+mn-cs"/>
              </a:rPr>
              <a:t>3/3</a:t>
            </a:r>
            <a:endParaRPr kumimoji="0" lang="en-US" sz="3600" b="1" i="0" u="none" strike="noStrike" kern="1200" cap="none" spc="0" normalizeH="0" baseline="0" noProof="0" dirty="0">
              <a:ln>
                <a:noFill/>
              </a:ln>
              <a:solidFill>
                <a:srgbClr val="FF0000"/>
              </a:solidFill>
              <a:effectLst>
                <a:glow rad="88900">
                  <a:prstClr val="white"/>
                </a:glow>
              </a:effectLst>
              <a:uLnTx/>
              <a:uFillTx/>
              <a:latin typeface="Calibri" panose="020F0502020204030204"/>
              <a:ea typeface="Microsoft YaHei" panose="020B0503020204020204" charset="-122"/>
              <a:cs typeface="+mn-cs"/>
            </a:endParaRPr>
          </a:p>
        </p:txBody>
      </p:sp>
    </p:spTree>
    <p:extLst>
      <p:ext uri="{BB962C8B-B14F-4D97-AF65-F5344CB8AC3E}">
        <p14:creationId xmlns:p14="http://schemas.microsoft.com/office/powerpoint/2010/main" val="36836707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95" r="12429"/>
          <a:stretch/>
        </p:blipFill>
        <p:spPr>
          <a:xfrm>
            <a:off x="0" y="0"/>
            <a:ext cx="9153139" cy="6858000"/>
          </a:xfrm>
          <a:prstGeom prst="rect">
            <a:avLst/>
          </a:prstGeom>
        </p:spPr>
      </p:pic>
    </p:spTree>
    <p:extLst>
      <p:ext uri="{BB962C8B-B14F-4D97-AF65-F5344CB8AC3E}">
        <p14:creationId xmlns:p14="http://schemas.microsoft.com/office/powerpoint/2010/main" val="440227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84" r="12517"/>
          <a:stretch/>
        </p:blipFill>
        <p:spPr>
          <a:xfrm>
            <a:off x="-1" y="0"/>
            <a:ext cx="9144003" cy="6858000"/>
          </a:xfrm>
          <a:prstGeom prst="rect">
            <a:avLst/>
          </a:prstGeom>
        </p:spPr>
      </p:pic>
    </p:spTree>
    <p:extLst>
      <p:ext uri="{BB962C8B-B14F-4D97-AF65-F5344CB8AC3E}">
        <p14:creationId xmlns:p14="http://schemas.microsoft.com/office/powerpoint/2010/main" val="4123443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MY"/>
          </a:p>
        </p:txBody>
      </p:sp>
      <p:sp>
        <p:nvSpPr>
          <p:cNvPr id="3" name="Content Placeholder 2"/>
          <p:cNvSpPr>
            <a:spLocks noGrp="1"/>
          </p:cNvSpPr>
          <p:nvPr>
            <p:ph idx="1"/>
          </p:nvPr>
        </p:nvSpPr>
        <p:spPr/>
        <p:txBody>
          <a:bodyPr/>
          <a:lstStyle/>
          <a:p>
            <a:endParaRPr lang="en-MY"/>
          </a:p>
        </p:txBody>
      </p:sp>
      <p:pic>
        <p:nvPicPr>
          <p:cNvPr id="4" name="Picture 3"/>
          <p:cNvPicPr>
            <a:picLocks noChangeAspect="1"/>
          </p:cNvPicPr>
          <p:nvPr/>
        </p:nvPicPr>
        <p:blipFill rotWithShape="1">
          <a:blip r:embed="rId2"/>
          <a:srcRect l="12410" r="12513"/>
          <a:stretch/>
        </p:blipFill>
        <p:spPr>
          <a:xfrm>
            <a:off x="0" y="0"/>
            <a:ext cx="9153366" cy="6858000"/>
          </a:xfrm>
          <a:prstGeom prst="rect">
            <a:avLst/>
          </a:prstGeom>
        </p:spPr>
      </p:pic>
    </p:spTree>
    <p:extLst>
      <p:ext uri="{BB962C8B-B14F-4D97-AF65-F5344CB8AC3E}">
        <p14:creationId xmlns:p14="http://schemas.microsoft.com/office/powerpoint/2010/main" val="1842764234"/>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TotalTime>
  <Words>176</Words>
  <Application>Microsoft Office PowerPoint</Application>
  <PresentationFormat>On-screen Show (4:3)</PresentationFormat>
  <Paragraphs>9</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Microsoft YaHei</vt:lpstr>
      <vt:lpstr>Arial</vt:lpstr>
      <vt:lpstr>Calibri</vt:lpstr>
      <vt:lpstr>2_Office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39</cp:revision>
  <dcterms:created xsi:type="dcterms:W3CDTF">2023-06-27T03:11:32Z</dcterms:created>
  <dcterms:modified xsi:type="dcterms:W3CDTF">2024-07-09T02:55:29Z</dcterms:modified>
</cp:coreProperties>
</file>