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3" d="100"/>
          <a:sy n="83" d="100"/>
        </p:scale>
        <p:origin x="156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12A672-F013-43E1-8938-EB0F912EF2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7/9/2024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BA665C6-EACC-4232-BA64-940A52A98B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27494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12A672-F013-43E1-8938-EB0F912EF2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7/9/2024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BA665C6-EACC-4232-BA64-940A52A98B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109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12A672-F013-43E1-8938-EB0F912EF2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7/9/2024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BA665C6-EACC-4232-BA64-940A52A98B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9284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12A672-F013-43E1-8938-EB0F912EF2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7/9/2024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BA665C6-EACC-4232-BA64-940A52A98B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78807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12A672-F013-43E1-8938-EB0F912EF2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7/9/2024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BA665C6-EACC-4232-BA64-940A52A98B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61582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12A672-F013-43E1-8938-EB0F912EF2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7/9/2024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BA665C6-EACC-4232-BA64-940A52A98B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4205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12A672-F013-43E1-8938-EB0F912EF2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7/9/2024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BA665C6-EACC-4232-BA64-940A52A98B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1611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12A672-F013-43E1-8938-EB0F912EF2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7/9/2024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BA665C6-EACC-4232-BA64-940A52A98B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9141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12A672-F013-43E1-8938-EB0F912EF2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7/9/2024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BA665C6-EACC-4232-BA64-940A52A98B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9384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12A672-F013-43E1-8938-EB0F912EF2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7/9/2024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BA665C6-EACC-4232-BA64-940A52A98B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8178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12A672-F013-43E1-8938-EB0F912EF2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7/9/2024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BA665C6-EACC-4232-BA64-940A52A98B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2632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12A672-F013-43E1-8938-EB0F912EF2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7/9/2024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BA665C6-EACC-4232-BA64-940A52A98B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7049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1000">
              <a:schemeClr val="accent3">
                <a:lumMod val="20000"/>
                <a:lumOff val="80000"/>
              </a:schemeClr>
            </a:gs>
            <a:gs pos="86000">
              <a:schemeClr val="accent3">
                <a:lumMod val="60000"/>
                <a:lumOff val="40000"/>
              </a:schemeClr>
            </a:gs>
            <a:gs pos="100000">
              <a:schemeClr val="accent3">
                <a:lumMod val="5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295" y="762163"/>
            <a:ext cx="8253663" cy="5592365"/>
          </a:xfrm>
          <a:solidFill>
            <a:srgbClr val="384C00">
              <a:alpha val="0"/>
            </a:srgbClr>
          </a:solidFill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Allah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Bapa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yang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Maha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Kuasa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,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masih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ada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2.2 billion orang di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dunia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ini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yang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belum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pernah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mendengar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Injil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Yesus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Kristus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. Kami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mohon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Engkau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membangkitkan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lebih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banyak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misionari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jangka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panjang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daripada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Gereja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Methodist di Sarawak. Kami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mohon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Roh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Kudus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membimbing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banyak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saudara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dan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saudari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memasuki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seminari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dan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dilengkapi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untuk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misi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luar</a:t>
            </a:r>
            <a:endParaRPr lang="en-US" sz="3600" b="1" dirty="0">
              <a:solidFill>
                <a:schemeClr val="tx2">
                  <a:lumMod val="50000"/>
                </a:schemeClr>
              </a:solidFill>
              <a:effectLst>
                <a:glow rad="101600">
                  <a:schemeClr val="bg1"/>
                </a:glow>
              </a:effectLst>
              <a:ea typeface="Microsoft YaHei" panose="020B0503020204020204" charset="-122"/>
            </a:endParaRPr>
          </a:p>
        </p:txBody>
      </p:sp>
      <p:sp>
        <p:nvSpPr>
          <p:cNvPr id="6" name="Title 1"/>
          <p:cNvSpPr txBox="1"/>
          <p:nvPr/>
        </p:nvSpPr>
        <p:spPr>
          <a:xfrm>
            <a:off x="0" y="207718"/>
            <a:ext cx="9144000" cy="4965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/>
                <a:ea typeface="Microsoft YaHei" panose="020B0503020204020204" charset="-122"/>
                <a:cs typeface="Calibri" panose="020F0502020204030204" charset="0"/>
              </a:rPr>
              <a:t>Doa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/>
                <a:ea typeface="Microsoft YaHei" panose="020B0503020204020204" charset="-122"/>
                <a:cs typeface="Calibri" panose="020F0502020204030204" charset="0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/>
                <a:ea typeface="Microsoft YaHei" panose="020B0503020204020204" charset="-122"/>
                <a:cs typeface="Calibri" panose="020F0502020204030204" charset="0"/>
              </a:rPr>
              <a:t>Penjagaan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/>
                <a:ea typeface="Microsoft YaHei" panose="020B0503020204020204" charset="-122"/>
                <a:cs typeface="Calibri" panose="020F0502020204030204" charset="0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/>
                <a:ea typeface="Microsoft YaHei" panose="020B0503020204020204" charset="-122"/>
                <a:cs typeface="Calibri" panose="020F0502020204030204" charset="0"/>
              </a:rPr>
              <a:t>Misi</a:t>
            </a:r>
            <a:endParaRPr kumimoji="0" lang="en-US" altLang="zh-CN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88900">
                  <a:prstClr val="white"/>
                </a:glow>
              </a:effectLst>
              <a:uLnTx/>
              <a:uFillTx/>
              <a:latin typeface="Calibri"/>
              <a:ea typeface="Microsoft YaHei" panose="020B0503020204020204" charset="-122"/>
              <a:cs typeface="Calibri" panose="020F050202020403020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029108" y="6097741"/>
            <a:ext cx="9470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000" b="1">
                <a:solidFill>
                  <a:srgbClr val="7030A0"/>
                </a:solidFill>
                <a:effectLst>
                  <a:glow rad="88900">
                    <a:prstClr val="white"/>
                  </a:glow>
                </a:effectLst>
                <a:ea typeface="Microsoft YaHei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 panose="020F0502020204030204"/>
                <a:ea typeface="Microsoft YaHei" panose="020B0503020204020204" charset="-122"/>
                <a:cs typeface="+mn-cs"/>
              </a:rPr>
              <a:t>1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 panose="020F0502020204030204"/>
                <a:ea typeface="Microsoft YaHei" panose="020B0503020204020204" charset="-122"/>
                <a:cs typeface="+mn-cs"/>
              </a:rPr>
              <a:t>/</a:t>
            </a:r>
            <a:r>
              <a:rPr kumimoji="0" lang="en-US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 panose="020F0502020204030204"/>
                <a:ea typeface="Microsoft YaHei" panose="020B0503020204020204" charset="-122"/>
                <a:cs typeface="+mn-cs"/>
              </a:rPr>
              <a:t>3</a:t>
            </a:r>
            <a:endParaRPr kumimoji="0" lang="en-US" sz="36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>
                <a:glow rad="88900">
                  <a:prstClr val="white"/>
                </a:glow>
              </a:effectLst>
              <a:uLnTx/>
              <a:uFillTx/>
              <a:latin typeface="Calibri" panose="020F0502020204030204"/>
              <a:ea typeface="Microsoft YaHei" panose="020B0503020204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3844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1000">
              <a:schemeClr val="accent3">
                <a:lumMod val="20000"/>
                <a:lumOff val="80000"/>
              </a:schemeClr>
            </a:gs>
            <a:gs pos="86000">
              <a:schemeClr val="accent3">
                <a:lumMod val="60000"/>
                <a:lumOff val="40000"/>
              </a:schemeClr>
            </a:gs>
            <a:gs pos="100000">
              <a:schemeClr val="accent3">
                <a:lumMod val="5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294" y="762163"/>
            <a:ext cx="8407637" cy="5592365"/>
          </a:xfrm>
          <a:solidFill>
            <a:srgbClr val="384C00">
              <a:alpha val="0"/>
            </a:srgbClr>
          </a:solidFill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3600" b="1" dirty="0" err="1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negara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. Allah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Bapa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,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berkatilah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32 </a:t>
            </a:r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misionari</a:t>
            </a:r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jangka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panjang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SCAC.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Melalui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berbagai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jenis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platform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seperti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pendidikan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,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penerjemahan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Alkitab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dan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pelayanan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sosial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,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mereka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menyebarkan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kasih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salib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kepada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bangsa-bangsa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berlainan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,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sehingga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jiwa-jiwa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yang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sesat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dapat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meninggalkan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berhala-berhala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mereka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dan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kembali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ke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dalam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pelukan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-Mu. </a:t>
            </a:r>
            <a:endParaRPr lang="en-US" sz="3600" b="1" dirty="0">
              <a:solidFill>
                <a:schemeClr val="tx2">
                  <a:lumMod val="50000"/>
                </a:schemeClr>
              </a:solidFill>
              <a:effectLst>
                <a:glow rad="101600">
                  <a:schemeClr val="bg1"/>
                </a:glow>
              </a:effectLst>
              <a:ea typeface="Microsoft YaHei" panose="020B0503020204020204" charset="-122"/>
            </a:endParaRPr>
          </a:p>
        </p:txBody>
      </p:sp>
      <p:sp>
        <p:nvSpPr>
          <p:cNvPr id="6" name="Title 1"/>
          <p:cNvSpPr txBox="1"/>
          <p:nvPr/>
        </p:nvSpPr>
        <p:spPr>
          <a:xfrm>
            <a:off x="0" y="207718"/>
            <a:ext cx="9144000" cy="4965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/>
                <a:ea typeface="Microsoft YaHei" panose="020B0503020204020204" charset="-122"/>
                <a:cs typeface="Calibri" panose="020F0502020204030204" charset="0"/>
              </a:rPr>
              <a:t>Doa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/>
                <a:ea typeface="Microsoft YaHei" panose="020B0503020204020204" charset="-122"/>
                <a:cs typeface="Calibri" panose="020F0502020204030204" charset="0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/>
                <a:ea typeface="Microsoft YaHei" panose="020B0503020204020204" charset="-122"/>
                <a:cs typeface="Calibri" panose="020F0502020204030204" charset="0"/>
              </a:rPr>
              <a:t>Penjagaan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/>
                <a:ea typeface="Microsoft YaHei" panose="020B0503020204020204" charset="-122"/>
                <a:cs typeface="Calibri" panose="020F0502020204030204" charset="0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/>
                <a:ea typeface="Microsoft YaHei" panose="020B0503020204020204" charset="-122"/>
                <a:cs typeface="Calibri" panose="020F0502020204030204" charset="0"/>
              </a:rPr>
              <a:t>Misi</a:t>
            </a:r>
            <a:endParaRPr kumimoji="0" lang="en-US" altLang="zh-CN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88900">
                  <a:prstClr val="white"/>
                </a:glow>
              </a:effectLst>
              <a:uLnTx/>
              <a:uFillTx/>
              <a:latin typeface="Calibri"/>
              <a:ea typeface="Microsoft YaHei" panose="020B0503020204020204" charset="-122"/>
              <a:cs typeface="Calibri" panose="020F050202020403020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029108" y="6097741"/>
            <a:ext cx="9470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000" b="1">
                <a:solidFill>
                  <a:srgbClr val="7030A0"/>
                </a:solidFill>
                <a:effectLst>
                  <a:glow rad="88900">
                    <a:prstClr val="white"/>
                  </a:glow>
                </a:effectLst>
                <a:ea typeface="Microsoft YaHei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 panose="020F0502020204030204"/>
                <a:ea typeface="Microsoft YaHei" panose="020B0503020204020204" charset="-122"/>
                <a:cs typeface="+mn-cs"/>
              </a:rPr>
              <a:t>2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 panose="020F0502020204030204"/>
                <a:ea typeface="Microsoft YaHei" panose="020B0503020204020204" charset="-122"/>
                <a:cs typeface="+mn-cs"/>
              </a:rPr>
              <a:t>/</a:t>
            </a:r>
            <a:r>
              <a:rPr kumimoji="0" lang="en-US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 panose="020F0502020204030204"/>
                <a:ea typeface="Microsoft YaHei" panose="020B0503020204020204" charset="-122"/>
                <a:cs typeface="+mn-cs"/>
              </a:rPr>
              <a:t>3</a:t>
            </a:r>
            <a:endParaRPr kumimoji="0" lang="en-US" sz="36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>
                <a:glow rad="88900">
                  <a:prstClr val="white"/>
                </a:glow>
              </a:effectLst>
              <a:uLnTx/>
              <a:uFillTx/>
              <a:latin typeface="Calibri" panose="020F0502020204030204"/>
              <a:ea typeface="Microsoft YaHei" panose="020B0503020204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7068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1000">
              <a:schemeClr val="accent3">
                <a:lumMod val="20000"/>
                <a:lumOff val="80000"/>
              </a:schemeClr>
            </a:gs>
            <a:gs pos="86000">
              <a:schemeClr val="accent3">
                <a:lumMod val="60000"/>
                <a:lumOff val="40000"/>
              </a:schemeClr>
            </a:gs>
            <a:gs pos="100000">
              <a:schemeClr val="accent3">
                <a:lumMod val="5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295" y="762163"/>
            <a:ext cx="8326614" cy="5592365"/>
          </a:xfrm>
          <a:solidFill>
            <a:srgbClr val="384C00">
              <a:alpha val="0"/>
            </a:srgbClr>
          </a:solidFill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O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Tuhan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, </a:t>
            </a:r>
            <a:r>
              <a:rPr lang="en-US" sz="3600" b="1" dirty="0" err="1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berikanlah</a:t>
            </a:r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$2.9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juta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untuk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pekerjaan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misi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ke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luar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negera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tahun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ini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, agar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penginjilan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terus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berkembang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.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Dalam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nama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Tuhan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Yesus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Kristus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, Amin.</a:t>
            </a:r>
            <a:endParaRPr lang="en-US" sz="3600" b="1" dirty="0">
              <a:solidFill>
                <a:schemeClr val="tx2">
                  <a:lumMod val="50000"/>
                </a:schemeClr>
              </a:solidFill>
              <a:effectLst>
                <a:glow rad="101600">
                  <a:schemeClr val="bg1"/>
                </a:glow>
              </a:effectLst>
              <a:ea typeface="Microsoft YaHei" panose="020B0503020204020204" charset="-122"/>
            </a:endParaRPr>
          </a:p>
        </p:txBody>
      </p:sp>
      <p:sp>
        <p:nvSpPr>
          <p:cNvPr id="6" name="Title 1"/>
          <p:cNvSpPr txBox="1"/>
          <p:nvPr/>
        </p:nvSpPr>
        <p:spPr>
          <a:xfrm>
            <a:off x="0" y="207718"/>
            <a:ext cx="9144000" cy="4965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/>
                <a:ea typeface="Microsoft YaHei" panose="020B0503020204020204" charset="-122"/>
                <a:cs typeface="Calibri" panose="020F0502020204030204" charset="0"/>
              </a:rPr>
              <a:t>Doa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/>
                <a:ea typeface="Microsoft YaHei" panose="020B0503020204020204" charset="-122"/>
                <a:cs typeface="Calibri" panose="020F0502020204030204" charset="0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/>
                <a:ea typeface="Microsoft YaHei" panose="020B0503020204020204" charset="-122"/>
                <a:cs typeface="Calibri" panose="020F0502020204030204" charset="0"/>
              </a:rPr>
              <a:t>Penjagaan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/>
                <a:ea typeface="Microsoft YaHei" panose="020B0503020204020204" charset="-122"/>
                <a:cs typeface="Calibri" panose="020F0502020204030204" charset="0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/>
                <a:ea typeface="Microsoft YaHei" panose="020B0503020204020204" charset="-122"/>
                <a:cs typeface="Calibri" panose="020F0502020204030204" charset="0"/>
              </a:rPr>
              <a:t>Misi</a:t>
            </a:r>
            <a:endParaRPr kumimoji="0" lang="en-US" altLang="zh-CN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88900">
                  <a:prstClr val="white"/>
                </a:glow>
              </a:effectLst>
              <a:uLnTx/>
              <a:uFillTx/>
              <a:latin typeface="Calibri"/>
              <a:ea typeface="Microsoft YaHei" panose="020B0503020204020204" charset="-122"/>
              <a:cs typeface="Calibri" panose="020F050202020403020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029108" y="6097741"/>
            <a:ext cx="9470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000" b="1">
                <a:solidFill>
                  <a:srgbClr val="7030A0"/>
                </a:solidFill>
                <a:effectLst>
                  <a:glow rad="88900">
                    <a:prstClr val="white"/>
                  </a:glow>
                </a:effectLst>
                <a:ea typeface="Microsoft YaHei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 panose="020F0502020204030204"/>
                <a:ea typeface="Microsoft YaHei" panose="020B0503020204020204" charset="-122"/>
                <a:cs typeface="+mn-cs"/>
              </a:rPr>
              <a:t>3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 panose="020F0502020204030204"/>
                <a:ea typeface="Microsoft YaHei" panose="020B0503020204020204" charset="-122"/>
                <a:cs typeface="+mn-cs"/>
              </a:rPr>
              <a:t>/</a:t>
            </a:r>
            <a:r>
              <a:rPr kumimoji="0" lang="en-US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 panose="020F0502020204030204"/>
                <a:ea typeface="Microsoft YaHei" panose="020B0503020204020204" charset="-122"/>
                <a:cs typeface="+mn-cs"/>
              </a:rPr>
              <a:t>3</a:t>
            </a:r>
            <a:endParaRPr kumimoji="0" lang="en-US" sz="36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>
                <a:glow rad="88900">
                  <a:prstClr val="white"/>
                </a:glow>
              </a:effectLst>
              <a:uLnTx/>
              <a:uFillTx/>
              <a:latin typeface="Calibri" panose="020F0502020204030204"/>
              <a:ea typeface="Microsoft YaHei" panose="020B0503020204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7931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2459" r="12492"/>
          <a:stretch/>
        </p:blipFill>
        <p:spPr>
          <a:xfrm>
            <a:off x="-1" y="0"/>
            <a:ext cx="915007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803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2496" r="12529"/>
          <a:stretch/>
        </p:blipFill>
        <p:spPr>
          <a:xfrm>
            <a:off x="0" y="0"/>
            <a:ext cx="9144000" cy="6860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710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2488" r="12488"/>
          <a:stretch/>
        </p:blipFill>
        <p:spPr>
          <a:xfrm>
            <a:off x="0" y="0"/>
            <a:ext cx="91470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613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199</TotalTime>
  <Words>141</Words>
  <Application>Microsoft Office PowerPoint</Application>
  <PresentationFormat>On-screen Show (4:3)</PresentationFormat>
  <Paragraphs>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Microsoft YaHei</vt:lpstr>
      <vt:lpstr>Arial</vt:lpstr>
      <vt:lpstr>Calibri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38</cp:revision>
  <dcterms:created xsi:type="dcterms:W3CDTF">2023-06-27T03:11:32Z</dcterms:created>
  <dcterms:modified xsi:type="dcterms:W3CDTF">2024-07-09T02:58:11Z</dcterms:modified>
</cp:coreProperties>
</file>