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0" d="100"/>
          <a:sy n="80" d="100"/>
        </p:scale>
        <p:origin x="16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7/2/2024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02749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7/2/2024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0109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7/2/2024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99284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7/2/2024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17880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7/2/2024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16158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7/2/2024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14205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7/2/2024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91611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7/2/2024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39141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7/2/2024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89384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7/2/2024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28178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7/2/2024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32632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7/2/2024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4704953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12000">
              <a:schemeClr val="accent1">
                <a:lumMod val="5000"/>
                <a:lumOff val="95000"/>
              </a:schemeClr>
            </a:gs>
            <a:gs pos="74000">
              <a:srgbClr val="CCCCFF"/>
            </a:gs>
            <a:gs pos="100000">
              <a:srgbClr val="B3A2C7">
                <a:lumMod val="60000"/>
                <a:lumOff val="40000"/>
              </a:srgbClr>
            </a:gs>
          </a:gsLst>
          <a:path path="rect">
            <a:fillToRect l="100000" t="100000"/>
          </a:path>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517" y="714095"/>
            <a:ext cx="7966278"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Gracious </a:t>
            </a:r>
            <a:r>
              <a:rPr lang="en-US" altLang="zh-CN" sz="3600" b="1" dirty="0" smtClean="0">
                <a:solidFill>
                  <a:schemeClr val="tx2">
                    <a:lumMod val="50000"/>
                  </a:schemeClr>
                </a:solidFill>
                <a:effectLst>
                  <a:glow rad="101600">
                    <a:schemeClr val="bg1"/>
                  </a:glow>
                </a:effectLst>
                <a:ea typeface="Microsoft YaHei" panose="020B0503020204020204" charset="-122"/>
              </a:rPr>
              <a:t>H</a:t>
            </a:r>
            <a:r>
              <a:rPr lang="en-US" sz="3600" b="1" dirty="0" smtClean="0">
                <a:solidFill>
                  <a:schemeClr val="tx2">
                    <a:lumMod val="50000"/>
                  </a:schemeClr>
                </a:solidFill>
                <a:effectLst>
                  <a:glow rad="101600">
                    <a:schemeClr val="bg1"/>
                  </a:glow>
                </a:effectLst>
                <a:ea typeface="Microsoft YaHei" panose="020B0503020204020204" charset="-122"/>
              </a:rPr>
              <a:t>eavenly </a:t>
            </a:r>
            <a:r>
              <a:rPr lang="en-US" sz="3600" b="1" dirty="0">
                <a:solidFill>
                  <a:schemeClr val="tx2">
                    <a:lumMod val="50000"/>
                  </a:schemeClr>
                </a:solidFill>
                <a:effectLst>
                  <a:glow rad="101600">
                    <a:schemeClr val="bg1"/>
                  </a:glow>
                </a:effectLst>
                <a:ea typeface="Microsoft YaHei" panose="020B0503020204020204" charset="-122"/>
              </a:rPr>
              <a:t>Father, You love the 70 million souls and more than 30 ethnic groups in Thailand. Christians number less than two out of one hundred. We ask for Your mercy that the light of the Gospel may effectively permeate the culture of Buddhism, </a:t>
            </a:r>
            <a:r>
              <a:rPr lang="en-US" sz="3600" b="1" dirty="0" err="1">
                <a:solidFill>
                  <a:schemeClr val="tx2">
                    <a:lumMod val="50000"/>
                  </a:schemeClr>
                </a:solidFill>
                <a:effectLst>
                  <a:glow rad="101600">
                    <a:schemeClr val="bg1"/>
                  </a:glow>
                </a:effectLst>
                <a:ea typeface="Microsoft YaHei" panose="020B0503020204020204" charset="-122"/>
              </a:rPr>
              <a:t>spiritism</a:t>
            </a:r>
            <a:r>
              <a:rPr lang="en-US" sz="3600" b="1" dirty="0">
                <a:solidFill>
                  <a:schemeClr val="tx2">
                    <a:lumMod val="50000"/>
                  </a:schemeClr>
                </a:solidFill>
                <a:effectLst>
                  <a:glow rad="101600">
                    <a:schemeClr val="bg1"/>
                  </a:glow>
                </a:effectLst>
                <a:ea typeface="Microsoft YaHei" panose="020B0503020204020204" charset="-122"/>
              </a:rPr>
              <a:t>, and the occult in Thailand. May You strengthen our missionary Judith, who has </a:t>
            </a:r>
            <a:r>
              <a:rPr lang="en-US" sz="3600" b="1" dirty="0" smtClean="0">
                <a:solidFill>
                  <a:schemeClr val="tx2">
                    <a:lumMod val="50000"/>
                  </a:schemeClr>
                </a:solidFill>
                <a:effectLst>
                  <a:glow rad="101600">
                    <a:schemeClr val="bg1"/>
                  </a:glow>
                </a:effectLst>
                <a:ea typeface="Microsoft YaHei" panose="020B0503020204020204" charset="-122"/>
              </a:rPr>
              <a:t>been</a:t>
            </a:r>
            <a:endParaRPr lang="en-US" sz="3600" b="1" dirty="0">
              <a:solidFill>
                <a:schemeClr val="tx2">
                  <a:lumMod val="50000"/>
                </a:schemeClr>
              </a:solidFill>
              <a:effectLst>
                <a:glow rad="101600">
                  <a:schemeClr val="bg1"/>
                </a:glow>
              </a:effectLst>
              <a:ea typeface="Microsoft YaHei" panose="020B0503020204020204" charset="-122"/>
            </a:endParaRPr>
          </a:p>
        </p:txBody>
      </p:sp>
      <p:sp>
        <p:nvSpPr>
          <p:cNvPr id="6" name="Title 1"/>
          <p:cNvSpPr txBox="1"/>
          <p:nvPr/>
        </p:nvSpPr>
        <p:spPr>
          <a:xfrm>
            <a:off x="0" y="207718"/>
            <a:ext cx="9144000" cy="49657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8" y="6172908"/>
            <a:ext cx="1053296" cy="6451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1/2</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4662575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12000">
              <a:schemeClr val="accent1">
                <a:lumMod val="5000"/>
                <a:lumOff val="95000"/>
              </a:schemeClr>
            </a:gs>
            <a:gs pos="74000">
              <a:srgbClr val="CCCCFF"/>
            </a:gs>
            <a:gs pos="100000">
              <a:srgbClr val="B3A2C7">
                <a:lumMod val="60000"/>
                <a:lumOff val="40000"/>
              </a:srgbClr>
            </a:gs>
          </a:gsLst>
          <a:path path="rect">
            <a:fillToRect l="100000" t="100000"/>
          </a:path>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517" y="714095"/>
            <a:ext cx="8093599" cy="5645527"/>
          </a:xfrm>
          <a:solidFill>
            <a:srgbClr val="384C00">
              <a:alpha val="0"/>
            </a:srgbClr>
          </a:solidFill>
        </p:spPr>
        <p:txBody>
          <a:bodyPr>
            <a:noAutofit/>
          </a:bodyPr>
          <a:lstStyle/>
          <a:p>
            <a:pPr marL="0" indent="0">
              <a:lnSpc>
                <a:spcPts val="4400"/>
              </a:lnSpc>
              <a:spcBef>
                <a:spcPts val="0"/>
              </a:spcBef>
              <a:buNone/>
            </a:pPr>
            <a:r>
              <a:rPr lang="en-US" sz="3600" b="1" dirty="0" smtClean="0">
                <a:solidFill>
                  <a:schemeClr val="tx2">
                    <a:lumMod val="50000"/>
                  </a:schemeClr>
                </a:solidFill>
                <a:effectLst>
                  <a:glow rad="101600">
                    <a:schemeClr val="bg1"/>
                  </a:glow>
                </a:effectLst>
                <a:ea typeface="Microsoft YaHei" panose="020B0503020204020204" charset="-122"/>
              </a:rPr>
              <a:t>officially </a:t>
            </a:r>
            <a:r>
              <a:rPr lang="en-US" sz="3600" b="1" dirty="0">
                <a:solidFill>
                  <a:schemeClr val="tx2">
                    <a:lumMod val="50000"/>
                  </a:schemeClr>
                </a:solidFill>
                <a:effectLst>
                  <a:glow rad="101600">
                    <a:schemeClr val="bg1"/>
                  </a:glow>
                </a:effectLst>
                <a:ea typeface="Microsoft YaHei" panose="020B0503020204020204" charset="-122"/>
              </a:rPr>
              <a:t>teaching in a Thai school for over a month. We ask the Holy Spirit to give her wisdom and strength in her vocation, that she may become the light and salt on campus, sowing the seeds of the Good News in people's hearts. Recently, she cracked her ankle, we pray that Jehovah Rapha heals her and removes anxiety from her. In the name of our Lord Jesus Christ, Amen.</a:t>
            </a:r>
            <a:endParaRPr lang="en-US" sz="3600" b="1" dirty="0">
              <a:solidFill>
                <a:schemeClr val="tx2">
                  <a:lumMod val="50000"/>
                </a:schemeClr>
              </a:solidFill>
              <a:effectLst>
                <a:glow rad="101600">
                  <a:schemeClr val="bg1"/>
                </a:glow>
              </a:effectLst>
              <a:ea typeface="Microsoft YaHei" panose="020B0503020204020204" charset="-122"/>
            </a:endParaRPr>
          </a:p>
        </p:txBody>
      </p:sp>
      <p:sp>
        <p:nvSpPr>
          <p:cNvPr id="6" name="Title 1"/>
          <p:cNvSpPr txBox="1"/>
          <p:nvPr/>
        </p:nvSpPr>
        <p:spPr>
          <a:xfrm>
            <a:off x="0" y="207718"/>
            <a:ext cx="9144000" cy="49657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8" y="6172908"/>
            <a:ext cx="1053296" cy="6451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2/2</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23201295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a:p>
        </p:txBody>
      </p:sp>
      <p:pic>
        <p:nvPicPr>
          <p:cNvPr id="4" name="Picture 3"/>
          <p:cNvPicPr>
            <a:picLocks noChangeAspect="1"/>
          </p:cNvPicPr>
          <p:nvPr/>
        </p:nvPicPr>
        <p:blipFill rotWithShape="1">
          <a:blip r:embed="rId2"/>
          <a:srcRect l="12434" r="12467"/>
          <a:stretch/>
        </p:blipFill>
        <p:spPr>
          <a:xfrm>
            <a:off x="0" y="0"/>
            <a:ext cx="9156129" cy="6858000"/>
          </a:xfrm>
          <a:prstGeom prst="rect">
            <a:avLst/>
          </a:prstGeom>
        </p:spPr>
      </p:pic>
    </p:spTree>
    <p:extLst>
      <p:ext uri="{BB962C8B-B14F-4D97-AF65-F5344CB8AC3E}">
        <p14:creationId xmlns:p14="http://schemas.microsoft.com/office/powerpoint/2010/main" val="35394574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a:p>
        </p:txBody>
      </p:sp>
      <p:pic>
        <p:nvPicPr>
          <p:cNvPr id="4" name="Picture 3"/>
          <p:cNvPicPr>
            <a:picLocks noChangeAspect="1"/>
          </p:cNvPicPr>
          <p:nvPr/>
        </p:nvPicPr>
        <p:blipFill rotWithShape="1">
          <a:blip r:embed="rId2"/>
          <a:srcRect l="12449" r="12451"/>
          <a:stretch/>
        </p:blipFill>
        <p:spPr>
          <a:xfrm>
            <a:off x="0" y="0"/>
            <a:ext cx="9156113" cy="6858000"/>
          </a:xfrm>
          <a:prstGeom prst="rect">
            <a:avLst/>
          </a:prstGeom>
        </p:spPr>
      </p:pic>
    </p:spTree>
    <p:extLst>
      <p:ext uri="{BB962C8B-B14F-4D97-AF65-F5344CB8AC3E}">
        <p14:creationId xmlns:p14="http://schemas.microsoft.com/office/powerpoint/2010/main" val="2677555774"/>
      </p:ext>
    </p:extLst>
  </p:cSld>
  <p:clrMapOvr>
    <a:masterClrMapping/>
  </p:clrMapOvr>
  <p:timing>
    <p:tnLst>
      <p:par>
        <p:cTn id="1" dur="indefinite" restart="never" nodeType="tmRoot"/>
      </p:par>
    </p:tnLst>
  </p:timing>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202</TotalTime>
  <Words>151</Words>
  <Application>Microsoft Office PowerPoint</Application>
  <PresentationFormat>On-screen Show (4:3)</PresentationFormat>
  <Paragraphs>6</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Microsoft YaHei</vt:lpstr>
      <vt:lpstr>Arial</vt:lpstr>
      <vt:lpstr>Calibri</vt:lpstr>
      <vt:lpstr>2_Office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39</cp:revision>
  <dcterms:created xsi:type="dcterms:W3CDTF">2023-06-27T03:11:32Z</dcterms:created>
  <dcterms:modified xsi:type="dcterms:W3CDTF">2024-07-02T02:03:35Z</dcterms:modified>
</cp:coreProperties>
</file>