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5/14/2024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6000">
              <a:schemeClr val="accent1">
                <a:lumMod val="5000"/>
                <a:lumOff val="95000"/>
              </a:schemeClr>
            </a:gs>
            <a:gs pos="74000">
              <a:srgbClr val="7030A0">
                <a:alpha val="11000"/>
              </a:srgb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Gracious Heavenly Father, You have blessed our missionary Victoria </a:t>
            </a:r>
            <a:r>
              <a:rPr lang="en-US" sz="3600" b="1" dirty="0" err="1">
                <a:solidFill>
                  <a:schemeClr val="tx2">
                    <a:lumMod val="50000"/>
                  </a:schemeClr>
                </a:solidFill>
                <a:effectLst>
                  <a:glow rad="101600">
                    <a:schemeClr val="bg1"/>
                  </a:glow>
                </a:effectLst>
                <a:ea typeface="Microsoft YaHei" panose="020B0503020204020204" charset="-122"/>
              </a:rPr>
              <a:t>Damini</a:t>
            </a:r>
            <a:r>
              <a:rPr lang="en-US" sz="3600" b="1" dirty="0">
                <a:solidFill>
                  <a:schemeClr val="tx2">
                    <a:lumMod val="50000"/>
                  </a:schemeClr>
                </a:solidFill>
                <a:effectLst>
                  <a:glow rad="101600">
                    <a:schemeClr val="bg1"/>
                  </a:glow>
                </a:effectLst>
                <a:ea typeface="Microsoft YaHei" panose="020B0503020204020204" charset="-122"/>
              </a:rPr>
              <a:t> with strength and wisdom to complete her first phase of overseas missions work in two countries in Southeast Asia for five years, Hallelujah. At the end of this month, she will come back to Sarawak to begin her three-month "Home Assignment". May God grant her </a:t>
            </a:r>
            <a:r>
              <a:rPr lang="en-US" sz="3600" b="1" dirty="0" smtClean="0">
                <a:solidFill>
                  <a:schemeClr val="tx2">
                    <a:lumMod val="50000"/>
                  </a:schemeClr>
                </a:solidFill>
                <a:effectLst>
                  <a:glow rad="101600">
                    <a:schemeClr val="bg1"/>
                  </a:glow>
                </a:effectLst>
                <a:ea typeface="Microsoft YaHei" panose="020B0503020204020204" charset="-122"/>
              </a:rPr>
              <a:t>good</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748266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6000">
              <a:schemeClr val="accent1">
                <a:lumMod val="5000"/>
                <a:lumOff val="95000"/>
              </a:schemeClr>
            </a:gs>
            <a:gs pos="74000">
              <a:srgbClr val="7030A0">
                <a:alpha val="11000"/>
              </a:srgb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rest </a:t>
            </a:r>
            <a:r>
              <a:rPr lang="en-US" sz="3600" b="1" dirty="0">
                <a:solidFill>
                  <a:schemeClr val="tx2">
                    <a:lumMod val="50000"/>
                  </a:schemeClr>
                </a:solidFill>
                <a:effectLst>
                  <a:glow rad="101600">
                    <a:schemeClr val="bg1"/>
                  </a:glow>
                </a:effectLst>
                <a:ea typeface="Microsoft YaHei" panose="020B0503020204020204" charset="-122"/>
              </a:rPr>
              <a:t>and </a:t>
            </a:r>
            <a:r>
              <a:rPr lang="en-US" sz="3600" b="1" dirty="0" smtClean="0">
                <a:solidFill>
                  <a:schemeClr val="tx2">
                    <a:lumMod val="50000"/>
                  </a:schemeClr>
                </a:solidFill>
                <a:effectLst>
                  <a:glow rad="101600">
                    <a:schemeClr val="bg1"/>
                  </a:glow>
                </a:effectLst>
                <a:ea typeface="Microsoft YaHei" panose="020B0503020204020204" charset="-122"/>
              </a:rPr>
              <a:t>swe</a:t>
            </a:r>
            <a:r>
              <a:rPr lang="en-US" altLang="zh-CN" sz="3600" b="1" dirty="0" smtClean="0">
                <a:solidFill>
                  <a:schemeClr val="tx2">
                    <a:lumMod val="50000"/>
                  </a:schemeClr>
                </a:solidFill>
                <a:effectLst>
                  <a:glow rad="101600">
                    <a:schemeClr val="bg1"/>
                  </a:glow>
                </a:effectLst>
                <a:ea typeface="Microsoft YaHei" panose="020B0503020204020204" charset="-122"/>
              </a:rPr>
              <a:t>e</a:t>
            </a:r>
            <a:r>
              <a:rPr lang="en-US" sz="3600" b="1" dirty="0" smtClean="0">
                <a:solidFill>
                  <a:schemeClr val="tx2">
                    <a:lumMod val="50000"/>
                  </a:schemeClr>
                </a:solidFill>
                <a:effectLst>
                  <a:glow rad="101600">
                    <a:schemeClr val="bg1"/>
                  </a:glow>
                </a:effectLst>
                <a:ea typeface="Microsoft YaHei" panose="020B0503020204020204" charset="-122"/>
              </a:rPr>
              <a:t>t </a:t>
            </a:r>
            <a:r>
              <a:rPr lang="en-US" sz="3600" b="1" dirty="0">
                <a:solidFill>
                  <a:schemeClr val="tx2">
                    <a:lumMod val="50000"/>
                  </a:schemeClr>
                </a:solidFill>
                <a:effectLst>
                  <a:glow rad="101600">
                    <a:schemeClr val="bg1"/>
                  </a:glow>
                </a:effectLst>
                <a:ea typeface="Microsoft YaHei" panose="020B0503020204020204" charset="-122"/>
              </a:rPr>
              <a:t>reunion with her family and friends. At the same time, we ask the Holy Spirit to empower her as she shares her mission experiences in many churches in Sarawak, so that more Methodists can participate in overseas missions. When Victoria comes back to Sarawak, two other young missionaries continue to shepherd the girls </a:t>
            </a:r>
            <a:r>
              <a:rPr lang="en-US" sz="3600" b="1" dirty="0" smtClean="0">
                <a:solidFill>
                  <a:schemeClr val="tx2">
                    <a:lumMod val="50000"/>
                  </a:schemeClr>
                </a:solidFill>
                <a:effectLst>
                  <a:glow rad="101600">
                    <a:schemeClr val="bg1"/>
                  </a:glow>
                </a:effectLst>
                <a:ea typeface="Microsoft YaHei" panose="020B0503020204020204" charset="-122"/>
              </a:rPr>
              <a:t>from</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137081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000">
              <a:schemeClr val="accent1">
                <a:lumMod val="5000"/>
                <a:lumOff val="95000"/>
              </a:schemeClr>
            </a:gs>
            <a:gs pos="74000">
              <a:srgbClr val="7030A0">
                <a:alpha val="11000"/>
              </a:srgb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various </a:t>
            </a:r>
            <a:r>
              <a:rPr lang="en-US" sz="3600" b="1" dirty="0">
                <a:solidFill>
                  <a:schemeClr val="tx2">
                    <a:lumMod val="50000"/>
                  </a:schemeClr>
                </a:solidFill>
                <a:effectLst>
                  <a:glow rad="101600">
                    <a:schemeClr val="bg1"/>
                  </a:glow>
                </a:effectLst>
                <a:ea typeface="Microsoft YaHei" panose="020B0503020204020204" charset="-122"/>
              </a:rPr>
              <a:t>countries in the Refugee Girls' Shelter. We pray that the Holy Spirit works mightily in these children's lives, for they have experienced </a:t>
            </a:r>
            <a:r>
              <a:rPr lang="en-US" sz="3600" b="1" dirty="0" smtClean="0">
                <a:solidFill>
                  <a:schemeClr val="tx2">
                    <a:lumMod val="50000"/>
                  </a:schemeClr>
                </a:solidFill>
                <a:effectLst>
                  <a:glow rad="101600">
                    <a:schemeClr val="bg1"/>
                  </a:glow>
                </a:effectLst>
                <a:ea typeface="Microsoft YaHei" panose="020B0503020204020204" charset="-122"/>
              </a:rPr>
              <a:t>flight</a:t>
            </a:r>
            <a:r>
              <a:rPr lang="en-US" sz="3600" b="1" dirty="0">
                <a:solidFill>
                  <a:schemeClr val="tx2">
                    <a:lumMod val="50000"/>
                  </a:schemeClr>
                </a:solidFill>
                <a:effectLst>
                  <a:glow rad="101600">
                    <a:schemeClr val="bg1"/>
                  </a:glow>
                </a:effectLst>
                <a:ea typeface="Microsoft YaHei" panose="020B0503020204020204" charset="-122"/>
              </a:rPr>
              <a:t>, abuse, rape, and poverty. May they experience healing and deliverance in the grace that is in Jesus Christ. In the name of the risen Healer Jesus,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358897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51" r="12449"/>
          <a:stretch/>
        </p:blipFill>
        <p:spPr>
          <a:xfrm>
            <a:off x="0" y="0"/>
            <a:ext cx="9144000" cy="6857998"/>
          </a:xfrm>
          <a:prstGeom prst="rect">
            <a:avLst/>
          </a:prstGeom>
        </p:spPr>
      </p:pic>
    </p:spTree>
    <p:extLst>
      <p:ext uri="{BB962C8B-B14F-4D97-AF65-F5344CB8AC3E}">
        <p14:creationId xmlns:p14="http://schemas.microsoft.com/office/powerpoint/2010/main" val="2501791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96" r="12431"/>
          <a:stretch/>
        </p:blipFill>
        <p:spPr>
          <a:xfrm>
            <a:off x="1" y="1"/>
            <a:ext cx="9152928" cy="6858000"/>
          </a:xfrm>
          <a:prstGeom prst="rect">
            <a:avLst/>
          </a:prstGeom>
        </p:spPr>
      </p:pic>
    </p:spTree>
    <p:extLst>
      <p:ext uri="{BB962C8B-B14F-4D97-AF65-F5344CB8AC3E}">
        <p14:creationId xmlns:p14="http://schemas.microsoft.com/office/powerpoint/2010/main" val="2432354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66" r="12431"/>
          <a:stretch/>
        </p:blipFill>
        <p:spPr>
          <a:xfrm>
            <a:off x="0" y="0"/>
            <a:ext cx="9156491" cy="6858000"/>
          </a:xfrm>
          <a:prstGeom prst="rect">
            <a:avLst/>
          </a:prstGeom>
        </p:spPr>
      </p:pic>
    </p:spTree>
    <p:extLst>
      <p:ext uri="{BB962C8B-B14F-4D97-AF65-F5344CB8AC3E}">
        <p14:creationId xmlns:p14="http://schemas.microsoft.com/office/powerpoint/2010/main" val="259309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213</TotalTime>
  <Words>194</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Microsoft YaHei</vt:lpstr>
      <vt:lpstr>Arial</vt:lpstr>
      <vt:lpstr>Calibri</vt:lpstr>
      <vt:lpstr>2_Office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40</cp:revision>
  <dcterms:created xsi:type="dcterms:W3CDTF">2023-06-27T03:11:32Z</dcterms:created>
  <dcterms:modified xsi:type="dcterms:W3CDTF">2024-05-14T02:11:05Z</dcterms:modified>
</cp:coreProperties>
</file>