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7000">
              <a:schemeClr val="accent5">
                <a:lumMod val="30000"/>
                <a:lumOff val="7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Faithful Heavenly Father, according to Your abundant love, show favor to our missionaries, Rev. </a:t>
            </a:r>
            <a:r>
              <a:rPr lang="en-US" sz="3600" b="1" dirty="0" err="1">
                <a:solidFill>
                  <a:schemeClr val="tx2">
                    <a:lumMod val="50000"/>
                  </a:schemeClr>
                </a:solidFill>
                <a:effectLst>
                  <a:glow rad="101600">
                    <a:schemeClr val="bg1"/>
                  </a:glow>
                </a:effectLst>
                <a:ea typeface="Microsoft YaHei" panose="020B0503020204020204" charset="-122"/>
              </a:rPr>
              <a:t>Hii</a:t>
            </a:r>
            <a:r>
              <a:rPr lang="en-US" sz="3600" b="1" dirty="0">
                <a:solidFill>
                  <a:schemeClr val="tx2">
                    <a:lumMod val="50000"/>
                  </a:schemeClr>
                </a:solidFill>
                <a:effectLst>
                  <a:glow rad="101600">
                    <a:schemeClr val="bg1"/>
                  </a:glow>
                </a:effectLst>
                <a:ea typeface="Microsoft YaHei" panose="020B0503020204020204" charset="-122"/>
              </a:rPr>
              <a:t> Kong </a:t>
            </a:r>
            <a:r>
              <a:rPr lang="en-US" sz="3600" b="1" dirty="0" err="1">
                <a:solidFill>
                  <a:schemeClr val="tx2">
                    <a:lumMod val="50000"/>
                  </a:schemeClr>
                </a:solidFill>
                <a:effectLst>
                  <a:glow rad="101600">
                    <a:schemeClr val="bg1"/>
                  </a:glow>
                </a:effectLst>
                <a:ea typeface="Microsoft YaHei" panose="020B0503020204020204" charset="-122"/>
              </a:rPr>
              <a:t>Ching</a:t>
            </a:r>
            <a:r>
              <a:rPr lang="en-US" sz="3600" b="1" dirty="0">
                <a:solidFill>
                  <a:schemeClr val="tx2">
                    <a:lumMod val="50000"/>
                  </a:schemeClr>
                </a:solidFill>
                <a:effectLst>
                  <a:glow rad="101600">
                    <a:schemeClr val="bg1"/>
                  </a:glow>
                </a:effectLst>
                <a:ea typeface="Microsoft YaHei" panose="020B0503020204020204" charset="-122"/>
              </a:rPr>
              <a:t> and his wife, as well as their three daughters. This year, many believers go back to their hometowns in Asia to visit their relatives during the </a:t>
            </a:r>
            <a:r>
              <a:rPr lang="en-US" sz="3600" b="1" dirty="0" err="1">
                <a:solidFill>
                  <a:schemeClr val="tx2">
                    <a:lumMod val="50000"/>
                  </a:schemeClr>
                </a:solidFill>
                <a:effectLst>
                  <a:glow rad="101600">
                    <a:schemeClr val="bg1"/>
                  </a:glow>
                </a:effectLst>
                <a:ea typeface="Microsoft YaHei" panose="020B0503020204020204" charset="-122"/>
              </a:rPr>
              <a:t>Ching</a:t>
            </a:r>
            <a:r>
              <a:rPr lang="en-US" sz="3600" b="1" dirty="0">
                <a:solidFill>
                  <a:schemeClr val="tx2">
                    <a:lumMod val="50000"/>
                  </a:schemeClr>
                </a:solidFill>
                <a:effectLst>
                  <a:glow rad="101600">
                    <a:schemeClr val="bg1"/>
                  </a:glow>
                </a:effectLst>
                <a:ea typeface="Microsoft YaHei" panose="020B0503020204020204" charset="-122"/>
              </a:rPr>
              <a:t> Ming Festival or returned home for treatment of illnesses, which affect the number of registrants for </a:t>
            </a:r>
            <a:r>
              <a:rPr lang="en-US" sz="3600" b="1" dirty="0" smtClean="0">
                <a:solidFill>
                  <a:schemeClr val="tx2">
                    <a:lumMod val="50000"/>
                  </a:schemeClr>
                </a:solidFill>
                <a:effectLst>
                  <a:glow rad="101600">
                    <a:schemeClr val="bg1"/>
                  </a:glow>
                </a:effectLst>
                <a:ea typeface="Microsoft YaHei" panose="020B0503020204020204" charset="-122"/>
              </a:rPr>
              <a:t>the</a:t>
            </a:r>
            <a:r>
              <a:rPr lang="en-US" sz="3600" b="1" dirty="0">
                <a:solidFill>
                  <a:schemeClr val="tx2">
                    <a:lumMod val="50000"/>
                  </a:schemeClr>
                </a:solidFill>
                <a:effectLst>
                  <a:glow rad="101600">
                    <a:schemeClr val="bg1"/>
                  </a:glow>
                </a:effectLst>
                <a:ea typeface="Microsoft YaHei" panose="020B0503020204020204" charset="-122"/>
              </a:rPr>
              <a:t> coming April's Missions Conference. </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469257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7000">
              <a:schemeClr val="accent5">
                <a:lumMod val="30000"/>
                <a:lumOff val="7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We </a:t>
            </a:r>
            <a:r>
              <a:rPr lang="en-US" sz="3600" b="1" dirty="0" smtClean="0">
                <a:solidFill>
                  <a:schemeClr val="tx2">
                    <a:lumMod val="50000"/>
                  </a:schemeClr>
                </a:solidFill>
                <a:effectLst>
                  <a:glow rad="101600">
                    <a:schemeClr val="bg1"/>
                  </a:glow>
                </a:effectLst>
                <a:ea typeface="Microsoft YaHei" panose="020B0503020204020204" charset="-122"/>
              </a:rPr>
              <a:t>pray </a:t>
            </a:r>
            <a:r>
              <a:rPr lang="en-US" sz="3600" b="1" dirty="0">
                <a:solidFill>
                  <a:schemeClr val="tx2">
                    <a:lumMod val="50000"/>
                  </a:schemeClr>
                </a:solidFill>
                <a:effectLst>
                  <a:glow rad="101600">
                    <a:schemeClr val="bg1"/>
                  </a:glow>
                </a:effectLst>
                <a:ea typeface="Microsoft YaHei" panose="020B0503020204020204" charset="-122"/>
              </a:rPr>
              <a:t>that the Holy Spirit moves 380 English and Cantonese-speaking Chinese believers to participate in this spiritual feast and bring changes to the Chinese churches in UK. Heavenly Father, the British Methodist Church is facing great challenges in the reorganization of its churches and community services, especially in the distribution of property and money. We ask the Spirit of </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44098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7000">
              <a:schemeClr val="accent5">
                <a:lumMod val="30000"/>
                <a:lumOff val="7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righteousness to </a:t>
            </a:r>
            <a:r>
              <a:rPr lang="en-US" sz="3600" b="1" dirty="0">
                <a:solidFill>
                  <a:schemeClr val="tx2">
                    <a:lumMod val="50000"/>
                  </a:schemeClr>
                </a:solidFill>
                <a:effectLst>
                  <a:glow rad="101600">
                    <a:schemeClr val="bg1"/>
                  </a:glow>
                </a:effectLst>
                <a:ea typeface="Microsoft YaHei" panose="020B0503020204020204" charset="-122"/>
              </a:rPr>
              <a:t>intervene so as to keep the church in holiness and unity. Reverend </a:t>
            </a:r>
            <a:r>
              <a:rPr lang="en-US" sz="3600" b="1" dirty="0" err="1">
                <a:solidFill>
                  <a:schemeClr val="tx2">
                    <a:lumMod val="50000"/>
                  </a:schemeClr>
                </a:solidFill>
                <a:effectLst>
                  <a:glow rad="101600">
                    <a:schemeClr val="bg1"/>
                  </a:glow>
                </a:effectLst>
                <a:ea typeface="Microsoft YaHei" panose="020B0503020204020204" charset="-122"/>
              </a:rPr>
              <a:t>Hii's</a:t>
            </a:r>
            <a:r>
              <a:rPr lang="en-US" sz="3600" b="1" dirty="0">
                <a:solidFill>
                  <a:schemeClr val="tx2">
                    <a:lumMod val="50000"/>
                  </a:schemeClr>
                </a:solidFill>
                <a:effectLst>
                  <a:glow rad="101600">
                    <a:schemeClr val="bg1"/>
                  </a:glow>
                </a:effectLst>
                <a:ea typeface="Microsoft YaHei" panose="020B0503020204020204" charset="-122"/>
              </a:rPr>
              <a:t> family may be leaving the London's church where they have served for more than ten years, and transferring to another Methodist local church. May our Heavenly Father bless the process of adjusting and adapting, that God's will be done.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67194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6" r="12530"/>
          <a:stretch/>
        </p:blipFill>
        <p:spPr>
          <a:xfrm>
            <a:off x="0" y="0"/>
            <a:ext cx="9144000" cy="6860324"/>
          </a:xfrm>
          <a:prstGeom prst="rect">
            <a:avLst/>
          </a:prstGeom>
        </p:spPr>
      </p:pic>
    </p:spTree>
    <p:extLst>
      <p:ext uri="{BB962C8B-B14F-4D97-AF65-F5344CB8AC3E}">
        <p14:creationId xmlns:p14="http://schemas.microsoft.com/office/powerpoint/2010/main" val="2475613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71" r="12403"/>
          <a:stretch/>
        </p:blipFill>
        <p:spPr>
          <a:xfrm>
            <a:off x="0" y="0"/>
            <a:ext cx="9147091" cy="6858000"/>
          </a:xfrm>
          <a:prstGeom prst="rect">
            <a:avLst/>
          </a:prstGeom>
        </p:spPr>
      </p:pic>
    </p:spTree>
    <p:extLst>
      <p:ext uri="{BB962C8B-B14F-4D97-AF65-F5344CB8AC3E}">
        <p14:creationId xmlns:p14="http://schemas.microsoft.com/office/powerpoint/2010/main" val="42161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83" r="12377"/>
          <a:stretch/>
        </p:blipFill>
        <p:spPr>
          <a:xfrm>
            <a:off x="-1" y="0"/>
            <a:ext cx="9148803" cy="6858000"/>
          </a:xfrm>
          <a:prstGeom prst="rect">
            <a:avLst/>
          </a:prstGeom>
        </p:spPr>
      </p:pic>
    </p:spTree>
    <p:extLst>
      <p:ext uri="{BB962C8B-B14F-4D97-AF65-F5344CB8AC3E}">
        <p14:creationId xmlns:p14="http://schemas.microsoft.com/office/powerpoint/2010/main" val="356775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217</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2024-03-11T06:14:10Z</dcterms:modified>
</cp:coreProperties>
</file>