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7" r:id="rId3"/>
    <p:sldId id="268" r:id="rId4"/>
    <p:sldId id="269" r:id="rId5"/>
    <p:sldId id="270" r:id="rId6"/>
    <p:sldId id="27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1/30/2024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26000">
              <a:schemeClr val="accent1">
                <a:lumMod val="20000"/>
                <a:lumOff val="80000"/>
              </a:schemeClr>
            </a:gs>
            <a:gs pos="53000">
              <a:schemeClr val="accent1">
                <a:lumMod val="20000"/>
                <a:lumOff val="80000"/>
              </a:schemeClr>
            </a:gs>
            <a:gs pos="81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Gracious Abba Father, </a:t>
            </a:r>
            <a:r>
              <a:rPr lang="en-US" altLang="zh-CN" sz="3600" b="1" dirty="0" smtClean="0">
                <a:solidFill>
                  <a:schemeClr val="tx2">
                    <a:lumMod val="50000"/>
                  </a:schemeClr>
                </a:solidFill>
                <a:effectLst>
                  <a:glow rad="101600">
                    <a:schemeClr val="bg1"/>
                  </a:glow>
                </a:effectLst>
                <a:ea typeface="Microsoft YaHei" panose="020B0503020204020204" charset="-122"/>
              </a:rPr>
              <a:t>Y</a:t>
            </a:r>
            <a:r>
              <a:rPr lang="en-US" sz="3600" b="1" dirty="0" smtClean="0">
                <a:solidFill>
                  <a:schemeClr val="tx2">
                    <a:lumMod val="50000"/>
                  </a:schemeClr>
                </a:solidFill>
                <a:effectLst>
                  <a:glow rad="101600">
                    <a:schemeClr val="bg1"/>
                  </a:glow>
                </a:effectLst>
                <a:ea typeface="Microsoft YaHei" panose="020B0503020204020204" charset="-122"/>
              </a:rPr>
              <a:t>ou </a:t>
            </a:r>
            <a:r>
              <a:rPr lang="en-US" sz="3600" b="1" dirty="0">
                <a:solidFill>
                  <a:schemeClr val="tx2">
                    <a:lumMod val="50000"/>
                  </a:schemeClr>
                </a:solidFill>
                <a:effectLst>
                  <a:glow rad="101600">
                    <a:schemeClr val="bg1"/>
                  </a:glow>
                </a:effectLst>
                <a:ea typeface="Microsoft YaHei" panose="020B0503020204020204" charset="-122"/>
              </a:rPr>
              <a:t>are faithful and caring. It has been three months since our missionary Joanne returned to the </a:t>
            </a:r>
            <a:r>
              <a:rPr lang="en-US" sz="3600" b="1" dirty="0" smtClean="0">
                <a:solidFill>
                  <a:schemeClr val="tx2">
                    <a:lumMod val="50000"/>
                  </a:schemeClr>
                </a:solidFill>
                <a:effectLst>
                  <a:glow rad="101600">
                    <a:schemeClr val="bg1"/>
                  </a:glow>
                </a:effectLst>
                <a:ea typeface="Microsoft YaHei" panose="020B0503020204020204" charset="-122"/>
              </a:rPr>
              <a:t>mission</a:t>
            </a:r>
            <a:r>
              <a:rPr lang="en-US" altLang="zh-CN" sz="3600" b="1" dirty="0">
                <a:solidFill>
                  <a:schemeClr val="tx2">
                    <a:lumMod val="50000"/>
                  </a:schemeClr>
                </a:solidFill>
                <a:effectLst>
                  <a:glow rad="101600">
                    <a:schemeClr val="bg1"/>
                  </a:glow>
                </a:effectLst>
                <a:ea typeface="Microsoft YaHei" panose="020B0503020204020204" charset="-122"/>
              </a:rPr>
              <a:t>s</a:t>
            </a:r>
            <a:r>
              <a:rPr lang="en-US" sz="3600" b="1" dirty="0" smtClean="0">
                <a:solidFill>
                  <a:schemeClr val="tx2">
                    <a:lumMod val="50000"/>
                  </a:schemeClr>
                </a:solidFill>
                <a:effectLst>
                  <a:glow rad="101600">
                    <a:schemeClr val="bg1"/>
                  </a:glow>
                </a:effectLst>
                <a:ea typeface="Microsoft YaHei" panose="020B0503020204020204" charset="-122"/>
              </a:rPr>
              <a:t> </a:t>
            </a:r>
            <a:r>
              <a:rPr lang="en-US" sz="3600" b="1" dirty="0">
                <a:solidFill>
                  <a:schemeClr val="tx2">
                    <a:lumMod val="50000"/>
                  </a:schemeClr>
                </a:solidFill>
                <a:effectLst>
                  <a:glow rad="101600">
                    <a:schemeClr val="bg1"/>
                  </a:glow>
                </a:effectLst>
                <a:ea typeface="Microsoft YaHei" panose="020B0503020204020204" charset="-122"/>
              </a:rPr>
              <a:t>field in Indochina. In that particular country, which is closed to the Gospel proclamation, we pray that Your almighty hand protects Joanne and delivers her from any attack of the devil and the forces of darkness. The </a:t>
            </a:r>
            <a:r>
              <a:rPr lang="en-US" sz="3600" b="1" dirty="0" smtClean="0">
                <a:solidFill>
                  <a:schemeClr val="tx2">
                    <a:lumMod val="50000"/>
                  </a:schemeClr>
                </a:solidFill>
                <a:effectLst>
                  <a:glow rad="101600">
                    <a:schemeClr val="bg1"/>
                  </a:glow>
                </a:effectLst>
                <a:ea typeface="Microsoft YaHei" panose="020B0503020204020204" charset="-122"/>
              </a:rPr>
              <a:t>holy</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8571710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26000">
              <a:schemeClr val="accent1">
                <a:lumMod val="20000"/>
                <a:lumOff val="80000"/>
              </a:schemeClr>
            </a:gs>
            <a:gs pos="53000">
              <a:schemeClr val="accent1">
                <a:lumMod val="20000"/>
                <a:lumOff val="80000"/>
              </a:schemeClr>
            </a:gs>
            <a:gs pos="81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altLang="zh-CN" sz="3600" b="1" dirty="0" smtClean="0">
                <a:solidFill>
                  <a:schemeClr val="tx2">
                    <a:lumMod val="50000"/>
                  </a:schemeClr>
                </a:solidFill>
                <a:effectLst>
                  <a:glow rad="101600">
                    <a:schemeClr val="bg1"/>
                  </a:glow>
                </a:effectLst>
                <a:ea typeface="Microsoft YaHei" panose="020B0503020204020204" charset="-122"/>
              </a:rPr>
              <a:t>a</a:t>
            </a:r>
            <a:r>
              <a:rPr lang="en-US" sz="3600" b="1" dirty="0" smtClean="0">
                <a:solidFill>
                  <a:schemeClr val="tx2">
                    <a:lumMod val="50000"/>
                  </a:schemeClr>
                </a:solidFill>
                <a:effectLst>
                  <a:glow rad="101600">
                    <a:schemeClr val="bg1"/>
                  </a:glow>
                </a:effectLst>
                <a:ea typeface="Microsoft YaHei" panose="020B0503020204020204" charset="-122"/>
              </a:rPr>
              <a:t>ngels of </a:t>
            </a:r>
            <a:r>
              <a:rPr lang="en-US" sz="3600" b="1" dirty="0">
                <a:solidFill>
                  <a:schemeClr val="tx2">
                    <a:lumMod val="50000"/>
                  </a:schemeClr>
                </a:solidFill>
                <a:effectLst>
                  <a:glow rad="101600">
                    <a:schemeClr val="bg1"/>
                  </a:glow>
                </a:effectLst>
                <a:ea typeface="Microsoft YaHei" panose="020B0503020204020204" charset="-122"/>
              </a:rPr>
              <a:t>God would always be on guard around her, increasing her strength and endurance. Joanne's platform is to teach Chinese language classes. We ask the Holy Spirit to anoint her with skill and wisdom to teach, as well as the ability to share the Gospel in a contextual way. Joanne plans to translate children's Sunday school textbooks so as to help the </a:t>
            </a:r>
            <a:r>
              <a:rPr lang="en-US" sz="3600" b="1" dirty="0" smtClean="0">
                <a:solidFill>
                  <a:schemeClr val="tx2">
                    <a:lumMod val="50000"/>
                  </a:schemeClr>
                </a:solidFill>
                <a:effectLst>
                  <a:glow rad="101600">
                    <a:schemeClr val="bg1"/>
                  </a:glow>
                </a:effectLst>
                <a:ea typeface="Microsoft YaHei" panose="020B0503020204020204" charset="-122"/>
              </a:rPr>
              <a:t>children </a:t>
            </a:r>
            <a:r>
              <a:rPr lang="en-US" sz="3600" b="1" dirty="0">
                <a:solidFill>
                  <a:schemeClr val="tx2">
                    <a:lumMod val="50000"/>
                  </a:schemeClr>
                </a:solidFill>
                <a:effectLst>
                  <a:glow rad="101600">
                    <a:schemeClr val="bg1"/>
                  </a:glow>
                </a:effectLst>
                <a:ea typeface="Microsoft YaHei" panose="020B0503020204020204" charset="-122"/>
              </a:rPr>
              <a:t>in </a:t>
            </a:r>
            <a:r>
              <a:rPr lang="en-US" sz="3600" b="1" dirty="0" smtClean="0">
                <a:solidFill>
                  <a:schemeClr val="tx2">
                    <a:lumMod val="50000"/>
                  </a:schemeClr>
                </a:solidFill>
                <a:effectLst>
                  <a:glow rad="101600">
                    <a:schemeClr val="bg1"/>
                  </a:glow>
                </a:effectLst>
                <a:ea typeface="Microsoft YaHei" panose="020B0503020204020204" charset="-122"/>
              </a:rPr>
              <a:t>the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920288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26000">
              <a:schemeClr val="accent1">
                <a:lumMod val="20000"/>
                <a:lumOff val="80000"/>
              </a:schemeClr>
            </a:gs>
            <a:gs pos="53000">
              <a:schemeClr val="accent1">
                <a:lumMod val="20000"/>
                <a:lumOff val="80000"/>
              </a:schemeClr>
            </a:gs>
            <a:gs pos="81000">
              <a:schemeClr val="accent1">
                <a:lumMod val="40000"/>
                <a:lumOff val="6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7" y="714095"/>
            <a:ext cx="824407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mission</a:t>
            </a:r>
            <a:r>
              <a:rPr lang="en-US" altLang="zh-CN" sz="3600" b="1" dirty="0">
                <a:solidFill>
                  <a:schemeClr val="tx2">
                    <a:lumMod val="50000"/>
                  </a:schemeClr>
                </a:solidFill>
                <a:effectLst>
                  <a:glow rad="101600">
                    <a:schemeClr val="bg1"/>
                  </a:glow>
                </a:effectLst>
                <a:ea typeface="Microsoft YaHei" panose="020B0503020204020204" charset="-122"/>
              </a:rPr>
              <a:t>s</a:t>
            </a:r>
            <a:r>
              <a:rPr lang="en-US" sz="3600" b="1" dirty="0">
                <a:solidFill>
                  <a:schemeClr val="tx2">
                    <a:lumMod val="50000"/>
                  </a:schemeClr>
                </a:solidFill>
                <a:effectLst>
                  <a:glow rad="101600">
                    <a:schemeClr val="bg1"/>
                  </a:glow>
                </a:effectLst>
                <a:ea typeface="Microsoft YaHei" panose="020B0503020204020204" charset="-122"/>
              </a:rPr>
              <a:t> field </a:t>
            </a:r>
            <a:r>
              <a:rPr lang="en-US" sz="3600" b="1" dirty="0" smtClean="0">
                <a:solidFill>
                  <a:schemeClr val="tx2">
                    <a:lumMod val="50000"/>
                  </a:schemeClr>
                </a:solidFill>
                <a:effectLst>
                  <a:glow rad="101600">
                    <a:schemeClr val="bg1"/>
                  </a:glow>
                </a:effectLst>
                <a:ea typeface="Microsoft YaHei" panose="020B0503020204020204" charset="-122"/>
              </a:rPr>
              <a:t>to </a:t>
            </a:r>
            <a:r>
              <a:rPr lang="en-US" sz="3600" b="1" dirty="0">
                <a:solidFill>
                  <a:schemeClr val="tx2">
                    <a:lumMod val="50000"/>
                  </a:schemeClr>
                </a:solidFill>
                <a:effectLst>
                  <a:glow rad="101600">
                    <a:schemeClr val="bg1"/>
                  </a:glow>
                </a:effectLst>
                <a:ea typeface="Microsoft YaHei" panose="020B0503020204020204" charset="-122"/>
              </a:rPr>
              <a:t>understand the Bible in a systematic way. May the Holy Spirit keeps her translation progressing. Her works will be faithful to the teachings of the Bible on the one hand, and  be intelligible to the local community on the other hand.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703263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8016" y="-1502"/>
            <a:ext cx="12200021" cy="6862512"/>
          </a:xfrm>
          <a:prstGeom prst="rect">
            <a:avLst/>
          </a:prstGeom>
        </p:spPr>
      </p:pic>
    </p:spTree>
    <p:extLst>
      <p:ext uri="{BB962C8B-B14F-4D97-AF65-F5344CB8AC3E}">
        <p14:creationId xmlns:p14="http://schemas.microsoft.com/office/powerpoint/2010/main" val="32989110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15978" y="5256"/>
            <a:ext cx="12187989" cy="6855744"/>
          </a:xfrm>
          <a:prstGeom prst="rect">
            <a:avLst/>
          </a:prstGeom>
        </p:spPr>
      </p:pic>
    </p:spTree>
    <p:extLst>
      <p:ext uri="{BB962C8B-B14F-4D97-AF65-F5344CB8AC3E}">
        <p14:creationId xmlns:p14="http://schemas.microsoft.com/office/powerpoint/2010/main" val="2571554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8011" y="-8"/>
            <a:ext cx="12218737" cy="6873039"/>
          </a:xfrm>
          <a:prstGeom prst="rect">
            <a:avLst/>
          </a:prstGeom>
        </p:spPr>
      </p:pic>
    </p:spTree>
    <p:extLst>
      <p:ext uri="{BB962C8B-B14F-4D97-AF65-F5344CB8AC3E}">
        <p14:creationId xmlns:p14="http://schemas.microsoft.com/office/powerpoint/2010/main" val="756551461"/>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197</TotalTime>
  <Words>204</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36</cp:revision>
  <dcterms:created xsi:type="dcterms:W3CDTF">2023-06-27T03:11:32Z</dcterms:created>
  <dcterms:modified xsi:type="dcterms:W3CDTF">2024-01-30T06:01:47Z</dcterms:modified>
</cp:coreProperties>
</file>