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
              <a:srgbClr val="BD5383">
                <a:alpha val="0"/>
              </a:srgbClr>
            </a:gs>
            <a:gs pos="7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16415"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76200">
                    <a:schemeClr val="bg1">
                      <a:alpha val="80000"/>
                    </a:schemeClr>
                  </a:glow>
                </a:effectLst>
                <a:ea typeface="Microsoft YaHei" panose="020B0503020204020204" charset="-122"/>
              </a:rPr>
              <a:t>Abba Father, we give thanks for </a:t>
            </a:r>
            <a:r>
              <a:rPr lang="en-US" sz="3600" b="1" dirty="0" err="1">
                <a:solidFill>
                  <a:schemeClr val="tx2">
                    <a:lumMod val="50000"/>
                  </a:schemeClr>
                </a:solidFill>
                <a:effectLst>
                  <a:glow rad="76200">
                    <a:schemeClr val="bg1">
                      <a:alpha val="80000"/>
                    </a:schemeClr>
                  </a:glow>
                </a:effectLst>
                <a:ea typeface="Microsoft YaHei" panose="020B0503020204020204" charset="-122"/>
              </a:rPr>
              <a:t>Sanny</a:t>
            </a:r>
            <a:r>
              <a:rPr lang="en-US" sz="3600" b="1" dirty="0">
                <a:solidFill>
                  <a:schemeClr val="tx2">
                    <a:lumMod val="50000"/>
                  </a:schemeClr>
                </a:solidFill>
                <a:effectLst>
                  <a:glow rad="76200">
                    <a:schemeClr val="bg1">
                      <a:alpha val="80000"/>
                    </a:schemeClr>
                  </a:glow>
                </a:effectLst>
                <a:ea typeface="Microsoft YaHei" panose="020B0503020204020204" charset="-122"/>
              </a:rPr>
              <a:t> Ling. She has just graduated from the Methodist Theological School's Theology program, major in Missiology. She will be sent as a long-term missionary of SCAC during the Annual Conference in November. We ask God to strengthen her heart for missions and that she will boldly embark on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the </a:t>
            </a:r>
            <a:r>
              <a:rPr lang="en-US" sz="3600" b="1" dirty="0">
                <a:solidFill>
                  <a:schemeClr val="tx2">
                    <a:lumMod val="50000"/>
                  </a:schemeClr>
                </a:solidFill>
                <a:effectLst>
                  <a:glow rad="76200">
                    <a:schemeClr val="bg1">
                      <a:alpha val="80000"/>
                    </a:schemeClr>
                  </a:glow>
                </a:effectLst>
                <a:ea typeface="Microsoft YaHei" panose="020B0503020204020204" charset="-122"/>
              </a:rPr>
              <a:t>journey of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overseas</a:t>
            </a:r>
            <a:endParaRPr lang="en-US" sz="3600" b="1" dirty="0">
              <a:solidFill>
                <a:schemeClr val="tx2">
                  <a:lumMod val="50000"/>
                </a:schemeClr>
              </a:solidFill>
              <a:effectLst>
                <a:glow rad="76200">
                  <a:schemeClr val="bg1">
                    <a:alpha val="8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00059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
              <a:srgbClr val="BD5383">
                <a:alpha val="0"/>
              </a:srgbClr>
            </a:gs>
            <a:gs pos="7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349" y="714095"/>
            <a:ext cx="8183302"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76200">
                    <a:schemeClr val="bg1">
                      <a:alpha val="80000"/>
                    </a:schemeClr>
                  </a:glow>
                </a:effectLst>
                <a:ea typeface="Microsoft YaHei" panose="020B0503020204020204" charset="-122"/>
              </a:rPr>
              <a:t>missions.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Our </a:t>
            </a:r>
            <a:r>
              <a:rPr lang="en-US" sz="3600" b="1" dirty="0">
                <a:solidFill>
                  <a:schemeClr val="tx2">
                    <a:lumMod val="50000"/>
                  </a:schemeClr>
                </a:solidFill>
                <a:effectLst>
                  <a:glow rad="76200">
                    <a:schemeClr val="bg1">
                      <a:alpha val="80000"/>
                    </a:schemeClr>
                  </a:glow>
                </a:effectLst>
                <a:ea typeface="Microsoft YaHei" panose="020B0503020204020204" charset="-122"/>
              </a:rPr>
              <a:t>Lord Jesus Christ, give </a:t>
            </a:r>
            <a:r>
              <a:rPr lang="en-US" sz="3600" b="1" dirty="0" err="1">
                <a:solidFill>
                  <a:schemeClr val="tx2">
                    <a:lumMod val="50000"/>
                  </a:schemeClr>
                </a:solidFill>
                <a:effectLst>
                  <a:glow rad="76200">
                    <a:schemeClr val="bg1">
                      <a:alpha val="80000"/>
                    </a:schemeClr>
                  </a:glow>
                </a:effectLst>
                <a:ea typeface="Microsoft YaHei" panose="020B0503020204020204" charset="-122"/>
              </a:rPr>
              <a:t>Sanny</a:t>
            </a:r>
            <a:r>
              <a:rPr lang="en-US" sz="3600" b="1" dirty="0">
                <a:solidFill>
                  <a:schemeClr val="tx2">
                    <a:lumMod val="50000"/>
                  </a:schemeClr>
                </a:solidFill>
                <a:effectLst>
                  <a:glow rad="76200">
                    <a:schemeClr val="bg1">
                      <a:alpha val="80000"/>
                    </a:schemeClr>
                  </a:glow>
                </a:effectLst>
                <a:ea typeface="Microsoft YaHei" panose="020B0503020204020204" charset="-122"/>
              </a:rPr>
              <a:t> Your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compassionate heart</a:t>
            </a:r>
            <a:r>
              <a:rPr lang="en-US" sz="3600" b="1" dirty="0">
                <a:solidFill>
                  <a:schemeClr val="tx2">
                    <a:lumMod val="50000"/>
                  </a:schemeClr>
                </a:solidFill>
                <a:effectLst>
                  <a:glow rad="76200">
                    <a:schemeClr val="bg1">
                      <a:alpha val="80000"/>
                    </a:schemeClr>
                  </a:glow>
                </a:effectLst>
                <a:ea typeface="Microsoft YaHei" panose="020B0503020204020204" charset="-122"/>
              </a:rPr>
              <a:t>, so that she will always love the lost and reach out to the unreached people. We pray that the Holy Spirit will fill her with courage and humility, so that she can work in harmony with other missionaries to fulfill the Great Commission. Also, we pray for protection over her parents and family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in</a:t>
            </a:r>
            <a:endParaRPr lang="en-US" sz="3600" b="1" dirty="0">
              <a:solidFill>
                <a:schemeClr val="tx2">
                  <a:lumMod val="50000"/>
                </a:schemeClr>
              </a:solidFill>
              <a:effectLst>
                <a:glow rad="76200">
                  <a:schemeClr val="bg1">
                    <a:alpha val="8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65522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
              <a:srgbClr val="BD5383">
                <a:alpha val="0"/>
              </a:srgbClr>
            </a:gs>
            <a:gs pos="7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349" y="714095"/>
            <a:ext cx="8183302" cy="5645527"/>
          </a:xfrm>
          <a:solidFill>
            <a:srgbClr val="384C00">
              <a:alpha val="0"/>
            </a:srgbClr>
          </a:solidFill>
        </p:spPr>
        <p:txBody>
          <a:bodyPr>
            <a:noAutofit/>
          </a:bodyPr>
          <a:lstStyle/>
          <a:p>
            <a:pPr marL="0" indent="0">
              <a:spcBef>
                <a:spcPts val="600"/>
              </a:spcBef>
              <a:spcAft>
                <a:spcPts val="600"/>
              </a:spcAft>
              <a:buNone/>
            </a:pPr>
            <a:r>
              <a:rPr lang="en-US" sz="3600" b="1" dirty="0" err="1" smtClean="0">
                <a:solidFill>
                  <a:schemeClr val="tx2">
                    <a:lumMod val="50000"/>
                  </a:schemeClr>
                </a:solidFill>
                <a:effectLst>
                  <a:glow rad="76200">
                    <a:schemeClr val="bg1">
                      <a:alpha val="80000"/>
                    </a:schemeClr>
                  </a:glow>
                </a:effectLst>
                <a:ea typeface="Microsoft YaHei" panose="020B0503020204020204" charset="-122"/>
              </a:rPr>
              <a:t>Sarikei</a:t>
            </a:r>
            <a:r>
              <a:rPr lang="en-US" sz="3600" b="1" dirty="0" smtClean="0">
                <a:solidFill>
                  <a:schemeClr val="tx2">
                    <a:lumMod val="50000"/>
                  </a:schemeClr>
                </a:solidFill>
                <a:effectLst>
                  <a:glow rad="76200">
                    <a:schemeClr val="bg1">
                      <a:alpha val="80000"/>
                    </a:schemeClr>
                  </a:glow>
                </a:effectLst>
                <a:ea typeface="Microsoft YaHei" panose="020B0503020204020204" charset="-122"/>
              </a:rPr>
              <a:t>, so that she will not have to worry about them. In the name of our Lord Jesus Christ, Amen.</a:t>
            </a:r>
            <a:endParaRPr lang="en-US" sz="3600" b="1" dirty="0">
              <a:solidFill>
                <a:schemeClr val="tx2">
                  <a:lumMod val="50000"/>
                </a:schemeClr>
              </a:solidFill>
              <a:effectLst>
                <a:glow rad="76200">
                  <a:schemeClr val="bg1">
                    <a:alpha val="8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821088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4" r="12421"/>
          <a:stretch/>
        </p:blipFill>
        <p:spPr>
          <a:xfrm>
            <a:off x="0" y="0"/>
            <a:ext cx="9160506" cy="6858000"/>
          </a:xfrm>
          <a:prstGeom prst="rect">
            <a:avLst/>
          </a:prstGeom>
        </p:spPr>
      </p:pic>
    </p:spTree>
    <p:extLst>
      <p:ext uri="{BB962C8B-B14F-4D97-AF65-F5344CB8AC3E}">
        <p14:creationId xmlns:p14="http://schemas.microsoft.com/office/powerpoint/2010/main" val="341652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1" r="12504"/>
          <a:stretch/>
        </p:blipFill>
        <p:spPr>
          <a:xfrm>
            <a:off x="0" y="0"/>
            <a:ext cx="9147066" cy="6858000"/>
          </a:xfrm>
          <a:prstGeom prst="rect">
            <a:avLst/>
          </a:prstGeom>
        </p:spPr>
      </p:pic>
    </p:spTree>
    <p:extLst>
      <p:ext uri="{BB962C8B-B14F-4D97-AF65-F5344CB8AC3E}">
        <p14:creationId xmlns:p14="http://schemas.microsoft.com/office/powerpoint/2010/main" val="255104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0" r="12500"/>
          <a:stretch/>
        </p:blipFill>
        <p:spPr>
          <a:xfrm>
            <a:off x="0" y="0"/>
            <a:ext cx="9144001" cy="6858000"/>
          </a:xfrm>
          <a:prstGeom prst="rect">
            <a:avLst/>
          </a:prstGeom>
        </p:spPr>
      </p:pic>
    </p:spTree>
    <p:extLst>
      <p:ext uri="{BB962C8B-B14F-4D97-AF65-F5344CB8AC3E}">
        <p14:creationId xmlns:p14="http://schemas.microsoft.com/office/powerpoint/2010/main" val="248529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167</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cp:revision>
  <dcterms:created xsi:type="dcterms:W3CDTF">2023-06-27T03:11:32Z</dcterms:created>
  <dcterms:modified xsi:type="dcterms:W3CDTF">2023-10-24T03:15:51Z</dcterms:modified>
</cp:coreProperties>
</file>