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74000">
              <a:srgbClr val="B4D7DE"/>
            </a:gs>
            <a:gs pos="100000">
              <a:srgbClr val="29486D"/>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Gracious Abba Father,  our missionary couple in the United Kingdom, Reverend </a:t>
            </a:r>
            <a:r>
              <a:rPr lang="en-US" sz="3600" b="1" dirty="0" err="1">
                <a:solidFill>
                  <a:schemeClr val="tx2">
                    <a:lumMod val="50000"/>
                  </a:schemeClr>
                </a:solidFill>
                <a:effectLst>
                  <a:glow rad="76200">
                    <a:schemeClr val="bg1">
                      <a:alpha val="80000"/>
                    </a:schemeClr>
                  </a:glow>
                </a:effectLst>
                <a:ea typeface="Microsoft YaHei" panose="020B0503020204020204" charset="-122"/>
              </a:rPr>
              <a:t>Nguang</a:t>
            </a:r>
            <a:r>
              <a:rPr lang="en-US" sz="3600" b="1" dirty="0">
                <a:solidFill>
                  <a:schemeClr val="tx2">
                    <a:lumMod val="50000"/>
                  </a:schemeClr>
                </a:solidFill>
                <a:effectLst>
                  <a:glow rad="76200">
                    <a:schemeClr val="bg1">
                      <a:alpha val="80000"/>
                    </a:schemeClr>
                  </a:glow>
                </a:effectLst>
                <a:ea typeface="Microsoft YaHei" panose="020B0503020204020204" charset="-122"/>
              </a:rPr>
              <a:t> Ung Soon and </a:t>
            </a:r>
            <a:r>
              <a:rPr lang="en-US" sz="3600" b="1" dirty="0" err="1">
                <a:solidFill>
                  <a:schemeClr val="tx2">
                    <a:lumMod val="50000"/>
                  </a:schemeClr>
                </a:solidFill>
                <a:effectLst>
                  <a:glow rad="76200">
                    <a:schemeClr val="bg1">
                      <a:alpha val="80000"/>
                    </a:schemeClr>
                  </a:glow>
                </a:effectLst>
                <a:ea typeface="Microsoft YaHei" panose="020B0503020204020204" charset="-122"/>
              </a:rPr>
              <a:t>Yii</a:t>
            </a:r>
            <a:r>
              <a:rPr lang="en-US" sz="3600" b="1" dirty="0">
                <a:solidFill>
                  <a:schemeClr val="tx2">
                    <a:lumMod val="50000"/>
                  </a:schemeClr>
                </a:solidFill>
                <a:effectLst>
                  <a:glow rad="76200">
                    <a:schemeClr val="bg1">
                      <a:alpha val="80000"/>
                    </a:schemeClr>
                  </a:glow>
                </a:effectLst>
                <a:ea typeface="Microsoft YaHei" panose="020B0503020204020204" charset="-122"/>
              </a:rPr>
              <a:t> </a:t>
            </a:r>
            <a:r>
              <a:rPr lang="en-US" sz="3600" b="1" dirty="0" err="1">
                <a:solidFill>
                  <a:schemeClr val="tx2">
                    <a:lumMod val="50000"/>
                  </a:schemeClr>
                </a:solidFill>
                <a:effectLst>
                  <a:glow rad="76200">
                    <a:schemeClr val="bg1">
                      <a:alpha val="80000"/>
                    </a:schemeClr>
                  </a:glow>
                </a:effectLst>
                <a:ea typeface="Microsoft YaHei" panose="020B0503020204020204" charset="-122"/>
              </a:rPr>
              <a:t>Hie</a:t>
            </a:r>
            <a:r>
              <a:rPr lang="en-US" sz="3600" b="1" dirty="0">
                <a:solidFill>
                  <a:schemeClr val="tx2">
                    <a:lumMod val="50000"/>
                  </a:schemeClr>
                </a:solidFill>
                <a:effectLst>
                  <a:glow rad="76200">
                    <a:schemeClr val="bg1">
                      <a:alpha val="80000"/>
                    </a:schemeClr>
                  </a:glow>
                </a:effectLst>
                <a:ea typeface="Microsoft YaHei" panose="020B0503020204020204" charset="-122"/>
              </a:rPr>
              <a:t> Sing, will be leading a group of 16 members on a short-term missions trip to Turkey in early October. We pray for God's presence with them and protection over them as they go to the missions field. We also pray that some of the team members would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be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925532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74000">
              <a:srgbClr val="B4D7DE"/>
            </a:gs>
            <a:gs pos="100000">
              <a:srgbClr val="29486D"/>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further </a:t>
            </a:r>
            <a:r>
              <a:rPr lang="en-US" sz="3600" b="1" dirty="0">
                <a:solidFill>
                  <a:schemeClr val="tx2">
                    <a:lumMod val="50000"/>
                  </a:schemeClr>
                </a:solidFill>
                <a:effectLst>
                  <a:glow rad="76200">
                    <a:schemeClr val="bg1">
                      <a:alpha val="80000"/>
                    </a:schemeClr>
                  </a:glow>
                </a:effectLst>
                <a:ea typeface="Microsoft YaHei" panose="020B0503020204020204" charset="-122"/>
              </a:rPr>
              <a:t>called to become long-term missionaries or pastor. We are thankful that a church member </a:t>
            </a:r>
            <a:r>
              <a:rPr lang="en-US" sz="3600" b="1" dirty="0" err="1">
                <a:solidFill>
                  <a:schemeClr val="tx2">
                    <a:lumMod val="50000"/>
                  </a:schemeClr>
                </a:solidFill>
                <a:effectLst>
                  <a:glow rad="76200">
                    <a:schemeClr val="bg1">
                      <a:alpha val="80000"/>
                    </a:schemeClr>
                  </a:glow>
                </a:effectLst>
                <a:ea typeface="Microsoft YaHei" panose="020B0503020204020204" charset="-122"/>
              </a:rPr>
              <a:t>discipled</a:t>
            </a:r>
            <a:r>
              <a:rPr lang="en-US" sz="3600" b="1" dirty="0">
                <a:solidFill>
                  <a:schemeClr val="tx2">
                    <a:lumMod val="50000"/>
                  </a:schemeClr>
                </a:solidFill>
                <a:effectLst>
                  <a:glow rad="76200">
                    <a:schemeClr val="bg1">
                      <a:alpha val="80000"/>
                    </a:schemeClr>
                  </a:glow>
                </a:effectLst>
                <a:ea typeface="Microsoft YaHei" panose="020B0503020204020204" charset="-122"/>
              </a:rPr>
              <a:t> by Reverend </a:t>
            </a:r>
            <a:r>
              <a:rPr lang="en-US" sz="3600" b="1" dirty="0" err="1">
                <a:solidFill>
                  <a:schemeClr val="tx2">
                    <a:lumMod val="50000"/>
                  </a:schemeClr>
                </a:solidFill>
                <a:effectLst>
                  <a:glow rad="76200">
                    <a:schemeClr val="bg1">
                      <a:alpha val="80000"/>
                    </a:schemeClr>
                  </a:glow>
                </a:effectLst>
                <a:ea typeface="Microsoft YaHei" panose="020B0503020204020204" charset="-122"/>
              </a:rPr>
              <a:t>Nguang</a:t>
            </a:r>
            <a:r>
              <a:rPr lang="en-US" sz="3600" b="1" dirty="0">
                <a:solidFill>
                  <a:schemeClr val="tx2">
                    <a:lumMod val="50000"/>
                  </a:schemeClr>
                </a:solidFill>
                <a:effectLst>
                  <a:glow rad="76200">
                    <a:schemeClr val="bg1">
                      <a:alpha val="80000"/>
                    </a:schemeClr>
                  </a:glow>
                </a:effectLst>
                <a:ea typeface="Microsoft YaHei" panose="020B0503020204020204" charset="-122"/>
              </a:rPr>
              <a:t> named Jerry, has dedicated himself to full-time pastoral ministry. He just graduated from the seminary and joined the ministry of the Methodist Church in UK. May Jerry be filled with the resurrection power of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Jesus</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61937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74000">
              <a:srgbClr val="B4D7DE"/>
            </a:gs>
            <a:gs pos="100000">
              <a:srgbClr val="29486D"/>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Christ</a:t>
            </a:r>
            <a:r>
              <a:rPr lang="en-US" sz="3600" b="1" dirty="0">
                <a:solidFill>
                  <a:schemeClr val="tx2">
                    <a:lumMod val="50000"/>
                  </a:schemeClr>
                </a:solidFill>
                <a:effectLst>
                  <a:glow rad="76200">
                    <a:schemeClr val="bg1">
                      <a:alpha val="80000"/>
                    </a:schemeClr>
                  </a:glow>
                </a:effectLst>
                <a:ea typeface="Microsoft YaHei" panose="020B0503020204020204" charset="-122"/>
              </a:rPr>
              <a:t>, and be able to motivate and nurture the English-speaking believers to be passionate about the Kingdom of God.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26983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4" r="12583"/>
          <a:stretch/>
        </p:blipFill>
        <p:spPr>
          <a:xfrm>
            <a:off x="0" y="0"/>
            <a:ext cx="9144000" cy="6864073"/>
          </a:xfrm>
          <a:prstGeom prst="rect">
            <a:avLst/>
          </a:prstGeom>
        </p:spPr>
      </p:pic>
    </p:spTree>
    <p:extLst>
      <p:ext uri="{BB962C8B-B14F-4D97-AF65-F5344CB8AC3E}">
        <p14:creationId xmlns:p14="http://schemas.microsoft.com/office/powerpoint/2010/main" val="2714534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587"/>
          <a:stretch/>
        </p:blipFill>
        <p:spPr>
          <a:xfrm>
            <a:off x="0" y="-1"/>
            <a:ext cx="9144000" cy="6864963"/>
          </a:xfrm>
          <a:prstGeom prst="rect">
            <a:avLst/>
          </a:prstGeom>
        </p:spPr>
      </p:pic>
    </p:spTree>
    <p:extLst>
      <p:ext uri="{BB962C8B-B14F-4D97-AF65-F5344CB8AC3E}">
        <p14:creationId xmlns:p14="http://schemas.microsoft.com/office/powerpoint/2010/main" val="917505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584"/>
          <a:stretch/>
        </p:blipFill>
        <p:spPr>
          <a:xfrm>
            <a:off x="0" y="0"/>
            <a:ext cx="9144000" cy="6864137"/>
          </a:xfrm>
          <a:prstGeom prst="rect">
            <a:avLst/>
          </a:prstGeom>
        </p:spPr>
      </p:pic>
    </p:spTree>
    <p:extLst>
      <p:ext uri="{BB962C8B-B14F-4D97-AF65-F5344CB8AC3E}">
        <p14:creationId xmlns:p14="http://schemas.microsoft.com/office/powerpoint/2010/main" val="69129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169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2023-06-27T03:11:32Z</dcterms:created>
  <dcterms:modified xsi:type="dcterms:W3CDTF">2023-09-27T00:59:14Z</dcterms:modified>
</cp:coreProperties>
</file>