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9000">
              <a:schemeClr val="accent1">
                <a:lumMod val="5000"/>
                <a:lumOff val="95000"/>
              </a:schemeClr>
            </a:gs>
            <a:gs pos="77000">
              <a:schemeClr val="tx2">
                <a:lumMod val="40000"/>
                <a:lumOff val="60000"/>
              </a:schemeClr>
            </a:gs>
            <a:gs pos="100000">
              <a:srgbClr val="4D3F69"/>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Almighty Abba Father, we thank You for Your gracious favor on our missionary Joanne, who has been serving in </a:t>
            </a:r>
            <a:r>
              <a:rPr lang="en-US" altLang="zh-CN" sz="3600" b="1" dirty="0" smtClean="0">
                <a:solidFill>
                  <a:schemeClr val="tx2">
                    <a:lumMod val="50000"/>
                  </a:schemeClr>
                </a:solidFill>
                <a:effectLst>
                  <a:glow rad="76200">
                    <a:schemeClr val="bg1">
                      <a:alpha val="80000"/>
                    </a:schemeClr>
                  </a:glow>
                </a:effectLst>
                <a:ea typeface="Microsoft YaHei" panose="020B0503020204020204" charset="-122"/>
              </a:rPr>
              <a:t>a country</a:t>
            </a:r>
            <a:r>
              <a:rPr lang="en-US" sz="3600" b="1" dirty="0" smtClean="0">
                <a:solidFill>
                  <a:schemeClr val="tx2">
                    <a:lumMod val="50000"/>
                  </a:schemeClr>
                </a:solidFill>
                <a:effectLst>
                  <a:glow rad="76200">
                    <a:schemeClr val="bg1">
                      <a:alpha val="80000"/>
                    </a:schemeClr>
                  </a:glow>
                </a:effectLst>
                <a:ea typeface="Microsoft YaHei" panose="020B0503020204020204" charset="-122"/>
              </a:rPr>
              <a:t> </a:t>
            </a:r>
            <a:r>
              <a:rPr lang="en-US" sz="3600" b="1" dirty="0">
                <a:solidFill>
                  <a:schemeClr val="tx2">
                    <a:lumMod val="50000"/>
                  </a:schemeClr>
                </a:solidFill>
                <a:effectLst>
                  <a:glow rad="76200">
                    <a:schemeClr val="bg1">
                      <a:alpha val="80000"/>
                    </a:schemeClr>
                  </a:glow>
                </a:effectLst>
                <a:ea typeface="Microsoft YaHei" panose="020B0503020204020204" charset="-122"/>
              </a:rPr>
              <a:t>that is closed to the Gospel for four years. During her recent home assignment in Sarawak, she has led prayer meetings in many churches, shared in fellowships, and preached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in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391458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9000">
              <a:schemeClr val="accent1">
                <a:lumMod val="5000"/>
                <a:lumOff val="95000"/>
              </a:schemeClr>
            </a:gs>
            <a:gs pos="77000">
              <a:schemeClr val="tx2">
                <a:lumMod val="40000"/>
                <a:lumOff val="60000"/>
              </a:schemeClr>
            </a:gs>
            <a:gs pos="100000">
              <a:srgbClr val="4D3F69"/>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Sunday </a:t>
            </a:r>
            <a:r>
              <a:rPr lang="en-US" sz="3600" b="1" dirty="0">
                <a:solidFill>
                  <a:schemeClr val="tx2">
                    <a:lumMod val="50000"/>
                  </a:schemeClr>
                </a:solidFill>
                <a:effectLst>
                  <a:glow rad="76200">
                    <a:schemeClr val="bg1">
                      <a:alpha val="80000"/>
                    </a:schemeClr>
                  </a:glow>
                </a:effectLst>
                <a:ea typeface="Microsoft YaHei" panose="020B0503020204020204" charset="-122"/>
              </a:rPr>
              <a:t>services. Many brothers and sisters come to know this </a:t>
            </a:r>
            <a:r>
              <a:rPr lang="en-US" sz="3600" b="1" dirty="0" err="1" smtClean="0">
                <a:solidFill>
                  <a:schemeClr val="tx2">
                    <a:lumMod val="50000"/>
                  </a:schemeClr>
                </a:solidFill>
                <a:effectLst>
                  <a:glow rad="76200">
                    <a:schemeClr val="bg1">
                      <a:alpha val="80000"/>
                    </a:schemeClr>
                  </a:glow>
                </a:effectLst>
                <a:ea typeface="Microsoft YaHei" panose="020B0503020204020204" charset="-122"/>
              </a:rPr>
              <a:t>IndoChina</a:t>
            </a:r>
            <a:r>
              <a:rPr lang="en-US" sz="3600" b="1" dirty="0" smtClean="0">
                <a:solidFill>
                  <a:schemeClr val="tx2">
                    <a:lumMod val="50000"/>
                  </a:schemeClr>
                </a:solidFill>
                <a:effectLst>
                  <a:glow rad="76200">
                    <a:schemeClr val="bg1">
                      <a:alpha val="80000"/>
                    </a:schemeClr>
                  </a:glow>
                </a:effectLst>
                <a:ea typeface="Microsoft YaHei" panose="020B0503020204020204" charset="-122"/>
              </a:rPr>
              <a:t> missions </a:t>
            </a:r>
            <a:r>
              <a:rPr lang="en-US" sz="3600" b="1" dirty="0">
                <a:solidFill>
                  <a:schemeClr val="tx2">
                    <a:lumMod val="50000"/>
                  </a:schemeClr>
                </a:solidFill>
                <a:effectLst>
                  <a:glow rad="76200">
                    <a:schemeClr val="bg1">
                      <a:alpha val="80000"/>
                    </a:schemeClr>
                  </a:glow>
                </a:effectLst>
                <a:ea typeface="Microsoft YaHei" panose="020B0503020204020204" charset="-122"/>
              </a:rPr>
              <a:t>field. In October, Joanne will enter her second four-year term. May the Holy Spirit fill her, that she will be able to complete all her reports and planning in time. In the new term, we ask the Holy Spirit gives her wisdom to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teach</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78274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9000">
              <a:schemeClr val="accent1">
                <a:lumMod val="5000"/>
                <a:lumOff val="95000"/>
              </a:schemeClr>
            </a:gs>
            <a:gs pos="77000">
              <a:schemeClr val="tx2">
                <a:lumMod val="40000"/>
                <a:lumOff val="60000"/>
              </a:schemeClr>
            </a:gs>
            <a:gs pos="100000">
              <a:srgbClr val="4D3F69"/>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Mandarin in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school through </a:t>
            </a:r>
            <a:r>
              <a:rPr lang="en-US" sz="3600" b="1" dirty="0">
                <a:solidFill>
                  <a:schemeClr val="tx2">
                    <a:lumMod val="50000"/>
                  </a:schemeClr>
                </a:solidFill>
                <a:effectLst>
                  <a:glow rad="76200">
                    <a:schemeClr val="bg1">
                      <a:alpha val="80000"/>
                    </a:schemeClr>
                  </a:glow>
                </a:effectLst>
                <a:ea typeface="Microsoft YaHei" panose="020B0503020204020204" charset="-122"/>
              </a:rPr>
              <a:t>which she may impact the students lives. In addition, she plans to translate SCAC children Sunday school materials so as to teach the children in the missions field. We pray that the translated materials would be useful for discipleship. In the name of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27499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1" r="12504"/>
          <a:stretch/>
        </p:blipFill>
        <p:spPr>
          <a:xfrm>
            <a:off x="0" y="0"/>
            <a:ext cx="9147066" cy="6858000"/>
          </a:xfrm>
          <a:prstGeom prst="rect">
            <a:avLst/>
          </a:prstGeom>
        </p:spPr>
      </p:pic>
    </p:spTree>
    <p:extLst>
      <p:ext uri="{BB962C8B-B14F-4D97-AF65-F5344CB8AC3E}">
        <p14:creationId xmlns:p14="http://schemas.microsoft.com/office/powerpoint/2010/main" val="1017496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9" r="12481"/>
          <a:stretch/>
        </p:blipFill>
        <p:spPr>
          <a:xfrm>
            <a:off x="-1" y="0"/>
            <a:ext cx="9142743" cy="6858000"/>
          </a:xfrm>
          <a:prstGeom prst="rect">
            <a:avLst/>
          </a:prstGeom>
        </p:spPr>
      </p:pic>
    </p:spTree>
    <p:extLst>
      <p:ext uri="{BB962C8B-B14F-4D97-AF65-F5344CB8AC3E}">
        <p14:creationId xmlns:p14="http://schemas.microsoft.com/office/powerpoint/2010/main" val="717123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517"/>
          <a:stretch/>
        </p:blipFill>
        <p:spPr>
          <a:xfrm>
            <a:off x="0" y="0"/>
            <a:ext cx="9144000" cy="6861132"/>
          </a:xfrm>
          <a:prstGeom prst="rect">
            <a:avLst/>
          </a:prstGeom>
        </p:spPr>
      </p:pic>
    </p:spTree>
    <p:extLst>
      <p:ext uri="{BB962C8B-B14F-4D97-AF65-F5344CB8AC3E}">
        <p14:creationId xmlns:p14="http://schemas.microsoft.com/office/powerpoint/2010/main" val="83993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185</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2023-06-27T03:11:32Z</dcterms:created>
  <dcterms:modified xsi:type="dcterms:W3CDTF">2023-08-23T00:47:36Z</dcterms:modified>
</cp:coreProperties>
</file>