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0000">
              <a:schemeClr val="accent1">
                <a:lumMod val="5000"/>
                <a:lumOff val="95000"/>
              </a:schemeClr>
            </a:gs>
            <a:gs pos="71000">
              <a:schemeClr val="accent4">
                <a:lumMod val="40000"/>
                <a:lumOff val="60000"/>
              </a:schemeClr>
            </a:gs>
            <a:gs pos="100000">
              <a:schemeClr val="accent1">
                <a:lumMod val="75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522" y="704288"/>
            <a:ext cx="8108063" cy="5645527"/>
          </a:xfrm>
          <a:solidFill>
            <a:srgbClr val="384C00">
              <a:alpha val="0"/>
            </a:srgbClr>
          </a:solidFill>
        </p:spPr>
        <p:txBody>
          <a:bodyPr>
            <a:noAutofit/>
          </a:bodyPr>
          <a:lstStyle/>
          <a:p>
            <a:pPr marL="0" indent="0">
              <a:spcBef>
                <a:spcPts val="600"/>
              </a:spcBef>
              <a:spcAft>
                <a:spcPts val="600"/>
              </a:spcAft>
              <a:buNone/>
            </a:pPr>
            <a:r>
              <a:rPr lang="en-US" sz="3600" b="1" dirty="0">
                <a:solidFill>
                  <a:schemeClr val="tx2">
                    <a:lumMod val="50000"/>
                  </a:schemeClr>
                </a:solidFill>
                <a:effectLst>
                  <a:glow rad="76200">
                    <a:schemeClr val="bg1">
                      <a:alpha val="80000"/>
                    </a:schemeClr>
                  </a:glow>
                </a:effectLst>
                <a:ea typeface="Microsoft YaHei" panose="020B0503020204020204" charset="-122"/>
              </a:rPr>
              <a:t>Dear Heavenly Father, we give thanks for our missionary, Reverend Ling </a:t>
            </a:r>
            <a:r>
              <a:rPr lang="en-US" sz="3600" b="1" dirty="0" err="1">
                <a:solidFill>
                  <a:schemeClr val="tx2">
                    <a:lumMod val="50000"/>
                  </a:schemeClr>
                </a:solidFill>
                <a:effectLst>
                  <a:glow rad="76200">
                    <a:schemeClr val="bg1">
                      <a:alpha val="80000"/>
                    </a:schemeClr>
                  </a:glow>
                </a:effectLst>
                <a:ea typeface="Microsoft YaHei" panose="020B0503020204020204" charset="-122"/>
              </a:rPr>
              <a:t>Ching</a:t>
            </a:r>
            <a:r>
              <a:rPr lang="en-US" sz="3600" b="1" dirty="0">
                <a:solidFill>
                  <a:schemeClr val="tx2">
                    <a:lumMod val="50000"/>
                  </a:schemeClr>
                </a:solidFill>
                <a:effectLst>
                  <a:glow rad="76200">
                    <a:schemeClr val="bg1">
                      <a:alpha val="80000"/>
                    </a:schemeClr>
                  </a:glow>
                </a:effectLst>
                <a:ea typeface="Microsoft YaHei" panose="020B0503020204020204" charset="-122"/>
              </a:rPr>
              <a:t>, who has committed herself to Bible translation project among the </a:t>
            </a:r>
            <a:r>
              <a:rPr lang="en-US" sz="3600" b="1" dirty="0" err="1">
                <a:solidFill>
                  <a:schemeClr val="tx2">
                    <a:lumMod val="50000"/>
                  </a:schemeClr>
                </a:solidFill>
                <a:effectLst>
                  <a:glow rad="76200">
                    <a:schemeClr val="bg1">
                      <a:alpha val="80000"/>
                    </a:schemeClr>
                  </a:glow>
                </a:effectLst>
                <a:ea typeface="Microsoft YaHei" panose="020B0503020204020204" charset="-122"/>
              </a:rPr>
              <a:t>Bilo</a:t>
            </a:r>
            <a:r>
              <a:rPr lang="en-US" sz="3600" b="1" dirty="0">
                <a:solidFill>
                  <a:schemeClr val="tx2">
                    <a:lumMod val="50000"/>
                  </a:schemeClr>
                </a:solidFill>
                <a:effectLst>
                  <a:glow rad="76200">
                    <a:schemeClr val="bg1">
                      <a:alpha val="80000"/>
                    </a:schemeClr>
                  </a:glow>
                </a:effectLst>
                <a:ea typeface="Microsoft YaHei" panose="020B0503020204020204" charset="-122"/>
              </a:rPr>
              <a:t> people in Southeast Asia. This year, her team has begun translation and review of the Gospel of John. We ask the Holy Spirit to guide the translation as well as review so as the outcome would be accurate and close to the hearts of the </a:t>
            </a:r>
            <a:r>
              <a:rPr lang="en-US" sz="3600" b="1" dirty="0" err="1">
                <a:solidFill>
                  <a:schemeClr val="tx2">
                    <a:lumMod val="50000"/>
                  </a:schemeClr>
                </a:solidFill>
                <a:effectLst>
                  <a:glow rad="76200">
                    <a:schemeClr val="bg1">
                      <a:alpha val="80000"/>
                    </a:schemeClr>
                  </a:glow>
                </a:effectLst>
                <a:ea typeface="Microsoft YaHei" panose="020B0503020204020204" charset="-122"/>
              </a:rPr>
              <a:t>Bilo</a:t>
            </a:r>
            <a:r>
              <a:rPr lang="en-US" sz="3600" b="1" dirty="0">
                <a:solidFill>
                  <a:schemeClr val="tx2">
                    <a:lumMod val="50000"/>
                  </a:schemeClr>
                </a:solidFill>
                <a:effectLst>
                  <a:glow rad="76200">
                    <a:schemeClr val="bg1">
                      <a:alpha val="80000"/>
                    </a:schemeClr>
                  </a:glow>
                </a:effectLst>
                <a:ea typeface="Microsoft YaHei" panose="020B0503020204020204" charset="-122"/>
              </a:rPr>
              <a:t> people. </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834531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40000">
              <a:schemeClr val="accent1">
                <a:lumMod val="5000"/>
                <a:lumOff val="95000"/>
              </a:schemeClr>
            </a:gs>
            <a:gs pos="71000">
              <a:schemeClr val="accent4">
                <a:lumMod val="40000"/>
                <a:lumOff val="60000"/>
              </a:schemeClr>
            </a:gs>
            <a:gs pos="100000">
              <a:schemeClr val="accent1">
                <a:lumMod val="75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522" y="704288"/>
            <a:ext cx="8108063" cy="5645527"/>
          </a:xfrm>
          <a:solidFill>
            <a:srgbClr val="384C00">
              <a:alpha val="0"/>
            </a:srgbClr>
          </a:solidFill>
        </p:spPr>
        <p:txBody>
          <a:bodyPr>
            <a:noAutofit/>
          </a:bodyPr>
          <a:lstStyle/>
          <a:p>
            <a:pPr marL="0" indent="0">
              <a:spcBef>
                <a:spcPts val="600"/>
              </a:spcBef>
              <a:spcAft>
                <a:spcPts val="600"/>
              </a:spcAft>
              <a:buNone/>
            </a:pPr>
            <a:r>
              <a:rPr lang="en-US" sz="3600" b="1" dirty="0" smtClean="0">
                <a:solidFill>
                  <a:schemeClr val="tx2">
                    <a:lumMod val="50000"/>
                  </a:schemeClr>
                </a:solidFill>
                <a:effectLst>
                  <a:glow rad="76200">
                    <a:schemeClr val="bg1">
                      <a:alpha val="80000"/>
                    </a:schemeClr>
                  </a:glow>
                </a:effectLst>
                <a:ea typeface="Microsoft YaHei" panose="020B0503020204020204" charset="-122"/>
              </a:rPr>
              <a:t>They </a:t>
            </a:r>
            <a:r>
              <a:rPr lang="en-US" sz="3600" b="1" dirty="0">
                <a:solidFill>
                  <a:schemeClr val="tx2">
                    <a:lumMod val="50000"/>
                  </a:schemeClr>
                </a:solidFill>
                <a:effectLst>
                  <a:glow rad="76200">
                    <a:schemeClr val="bg1">
                      <a:alpha val="80000"/>
                    </a:schemeClr>
                  </a:glow>
                </a:effectLst>
                <a:ea typeface="Microsoft YaHei" panose="020B0503020204020204" charset="-122"/>
              </a:rPr>
              <a:t>are able to read the Word of God in their own mother tongue and therefore understand the great love of God revealed in Jesus Christ. Also, we ask the Holy Spirit to illuminate the missionaries and local co-workers as they design materials to nurture the </a:t>
            </a:r>
            <a:r>
              <a:rPr lang="en-US" sz="3600" b="1" dirty="0" err="1">
                <a:solidFill>
                  <a:schemeClr val="tx2">
                    <a:lumMod val="50000"/>
                  </a:schemeClr>
                </a:solidFill>
                <a:effectLst>
                  <a:glow rad="76200">
                    <a:schemeClr val="bg1">
                      <a:alpha val="80000"/>
                    </a:schemeClr>
                  </a:glow>
                </a:effectLst>
                <a:ea typeface="Microsoft YaHei" panose="020B0503020204020204" charset="-122"/>
              </a:rPr>
              <a:t>Bilo</a:t>
            </a:r>
            <a:r>
              <a:rPr lang="en-US" sz="3600" b="1" dirty="0">
                <a:solidFill>
                  <a:schemeClr val="tx2">
                    <a:lumMod val="50000"/>
                  </a:schemeClr>
                </a:solidFill>
                <a:effectLst>
                  <a:glow rad="76200">
                    <a:schemeClr val="bg1">
                      <a:alpha val="80000"/>
                    </a:schemeClr>
                  </a:glow>
                </a:effectLst>
                <a:ea typeface="Microsoft YaHei" panose="020B0503020204020204" charset="-122"/>
              </a:rPr>
              <a:t> children. May the </a:t>
            </a:r>
            <a:r>
              <a:rPr lang="en-US" sz="3600" b="1" dirty="0" err="1">
                <a:solidFill>
                  <a:schemeClr val="tx2">
                    <a:lumMod val="50000"/>
                  </a:schemeClr>
                </a:solidFill>
                <a:effectLst>
                  <a:glow rad="76200">
                    <a:schemeClr val="bg1">
                      <a:alpha val="80000"/>
                    </a:schemeClr>
                  </a:glow>
                </a:effectLst>
                <a:ea typeface="Microsoft YaHei" panose="020B0503020204020204" charset="-122"/>
              </a:rPr>
              <a:t>Bilo</a:t>
            </a:r>
            <a:r>
              <a:rPr lang="en-US" sz="3600" b="1" dirty="0">
                <a:solidFill>
                  <a:schemeClr val="tx2">
                    <a:lumMod val="50000"/>
                  </a:schemeClr>
                </a:solidFill>
                <a:effectLst>
                  <a:glow rad="76200">
                    <a:schemeClr val="bg1">
                      <a:alpha val="80000"/>
                    </a:schemeClr>
                  </a:glow>
                </a:effectLst>
                <a:ea typeface="Microsoft YaHei" panose="020B0503020204020204" charset="-122"/>
              </a:rPr>
              <a:t> children grow in biblical worldview and truths. In the name of our risen Lord Jesus Christ, Amen.</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43808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17" r="12616"/>
          <a:stretch/>
        </p:blipFill>
        <p:spPr>
          <a:xfrm>
            <a:off x="0" y="0"/>
            <a:ext cx="9144000" cy="6870174"/>
          </a:xfrm>
          <a:prstGeom prst="rect">
            <a:avLst/>
          </a:prstGeom>
        </p:spPr>
      </p:pic>
    </p:spTree>
    <p:extLst>
      <p:ext uri="{BB962C8B-B14F-4D97-AF65-F5344CB8AC3E}">
        <p14:creationId xmlns:p14="http://schemas.microsoft.com/office/powerpoint/2010/main" val="1348894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21" r="12424"/>
          <a:stretch/>
        </p:blipFill>
        <p:spPr>
          <a:xfrm>
            <a:off x="0" y="0"/>
            <a:ext cx="9150738" cy="6858000"/>
          </a:xfrm>
          <a:prstGeom prst="rect">
            <a:avLst/>
          </a:prstGeom>
        </p:spPr>
      </p:pic>
    </p:spTree>
    <p:extLst>
      <p:ext uri="{BB962C8B-B14F-4D97-AF65-F5344CB8AC3E}">
        <p14:creationId xmlns:p14="http://schemas.microsoft.com/office/powerpoint/2010/main" val="566716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TotalTime>
  <Words>157</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6</cp:revision>
  <dcterms:created xsi:type="dcterms:W3CDTF">2023-06-27T03:11:32Z</dcterms:created>
  <dcterms:modified xsi:type="dcterms:W3CDTF">2023-07-25T02:57:06Z</dcterms:modified>
</cp:coreProperties>
</file>