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4000">
              <a:schemeClr val="accent1">
                <a:lumMod val="5000"/>
                <a:lumOff val="95000"/>
              </a:schemeClr>
            </a:gs>
            <a:gs pos="79000">
              <a:schemeClr val="accent2">
                <a:lumMod val="20000"/>
                <a:lumOff val="80000"/>
              </a:schemeClr>
            </a:gs>
            <a:gs pos="100000">
              <a:schemeClr val="accent2">
                <a:lumMod val="10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Almighty Father, </a:t>
            </a:r>
            <a:r>
              <a:rPr lang="en-US" altLang="zh-CN" sz="3600" b="1" dirty="0" smtClean="0">
                <a:solidFill>
                  <a:schemeClr val="tx2">
                    <a:lumMod val="50000"/>
                  </a:schemeClr>
                </a:solidFill>
                <a:effectLst>
                  <a:glow rad="76200">
                    <a:schemeClr val="bg1">
                      <a:alpha val="80000"/>
                    </a:schemeClr>
                  </a:glow>
                </a:effectLst>
                <a:ea typeface="Microsoft YaHei" panose="020B0503020204020204" charset="-122"/>
              </a:rPr>
              <a:t>Y</a:t>
            </a:r>
            <a:r>
              <a:rPr lang="en-US" sz="3600" b="1" dirty="0" smtClean="0">
                <a:solidFill>
                  <a:schemeClr val="tx2">
                    <a:lumMod val="50000"/>
                  </a:schemeClr>
                </a:solidFill>
                <a:effectLst>
                  <a:glow rad="76200">
                    <a:schemeClr val="bg1">
                      <a:alpha val="80000"/>
                    </a:schemeClr>
                  </a:glow>
                </a:effectLst>
                <a:ea typeface="Microsoft YaHei" panose="020B0503020204020204" charset="-122"/>
              </a:rPr>
              <a:t>our </a:t>
            </a:r>
            <a:r>
              <a:rPr lang="en-US" sz="3600" b="1" dirty="0">
                <a:solidFill>
                  <a:schemeClr val="tx2">
                    <a:lumMod val="50000"/>
                  </a:schemeClr>
                </a:solidFill>
                <a:effectLst>
                  <a:glow rad="76200">
                    <a:schemeClr val="bg1">
                      <a:alpha val="80000"/>
                    </a:schemeClr>
                  </a:glow>
                </a:effectLst>
                <a:ea typeface="Microsoft YaHei" panose="020B0503020204020204" charset="-122"/>
              </a:rPr>
              <a:t>only Son Jesus Christ is the greatest missionary. He came from heaven, dwelled among humanity, was tempted in all things yet without sin, tasted death for everyone, and resurrected! Jesus wants to save all nations from the curses of sin and devil. We ask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You</a:t>
            </a:r>
            <a:r>
              <a:rPr lang="en-US" sz="3600" b="1" dirty="0">
                <a:solidFill>
                  <a:schemeClr val="tx2">
                    <a:lumMod val="50000"/>
                  </a:schemeClr>
                </a:solidFill>
                <a:effectLst>
                  <a:glow rad="76200">
                    <a:schemeClr val="bg1">
                      <a:alpha val="80000"/>
                    </a:schemeClr>
                  </a:glow>
                </a:effectLst>
                <a:ea typeface="Microsoft YaHei" panose="020B0503020204020204" charset="-122"/>
              </a:rPr>
              <a:t>, in July, the month of Missions, to create in every brother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and</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349122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4000">
              <a:schemeClr val="accent1">
                <a:lumMod val="5000"/>
                <a:lumOff val="95000"/>
              </a:schemeClr>
            </a:gs>
            <a:gs pos="79000">
              <a:schemeClr val="accent2">
                <a:lumMod val="20000"/>
                <a:lumOff val="80000"/>
              </a:schemeClr>
            </a:gs>
            <a:gs pos="100000">
              <a:schemeClr val="accent2">
                <a:lumMod val="10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sister a heart for cross-cultural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missions among the unreached people groups</a:t>
            </a:r>
            <a:r>
              <a:rPr lang="en-US" sz="3600" b="1" dirty="0">
                <a:solidFill>
                  <a:schemeClr val="tx2">
                    <a:lumMod val="50000"/>
                  </a:schemeClr>
                </a:solidFill>
                <a:effectLst>
                  <a:glow rad="76200">
                    <a:schemeClr val="bg1">
                      <a:alpha val="80000"/>
                    </a:schemeClr>
                  </a:glow>
                </a:effectLst>
                <a:ea typeface="Microsoft YaHei" panose="020B0503020204020204" charset="-122"/>
              </a:rPr>
              <a:t>. We will support, by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Your </a:t>
            </a:r>
            <a:r>
              <a:rPr lang="en-US" sz="3600" b="1" dirty="0">
                <a:solidFill>
                  <a:schemeClr val="tx2">
                    <a:lumMod val="50000"/>
                  </a:schemeClr>
                </a:solidFill>
                <a:effectLst>
                  <a:glow rad="76200">
                    <a:schemeClr val="bg1">
                      <a:alpha val="80000"/>
                    </a:schemeClr>
                  </a:glow>
                </a:effectLst>
                <a:ea typeface="Microsoft YaHei" panose="020B0503020204020204" charset="-122"/>
              </a:rPr>
              <a:t>grace, missionaries' salaries and missionary works. In particular, we ask the Holy Spirit to fill the two special online seminars and Thursday prayer meetings, as well as all the Missions Sundays and related meetings. The vision of God's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Kingdom</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624121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4000">
              <a:schemeClr val="accent1">
                <a:lumMod val="5000"/>
                <a:lumOff val="95000"/>
              </a:schemeClr>
            </a:gs>
            <a:gs pos="79000">
              <a:schemeClr val="accent2">
                <a:lumMod val="20000"/>
                <a:lumOff val="80000"/>
              </a:schemeClr>
            </a:gs>
            <a:gs pos="100000">
              <a:schemeClr val="accent2">
                <a:lumMod val="10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would </a:t>
            </a:r>
            <a:r>
              <a:rPr lang="en-US" sz="3600" b="1" dirty="0">
                <a:solidFill>
                  <a:schemeClr val="tx2">
                    <a:lumMod val="50000"/>
                  </a:schemeClr>
                </a:solidFill>
                <a:effectLst>
                  <a:glow rad="76200">
                    <a:schemeClr val="bg1">
                      <a:alpha val="80000"/>
                    </a:schemeClr>
                  </a:glow>
                </a:effectLst>
                <a:ea typeface="Microsoft YaHei" panose="020B0503020204020204" charset="-122"/>
              </a:rPr>
              <a:t>be explained clearly. Many will be willing to offer themselves and participate in short-term missions, or enter the seminary to be equipped as long-term missionaries.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592644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5" r="12453"/>
          <a:stretch/>
        </p:blipFill>
        <p:spPr>
          <a:xfrm>
            <a:off x="0" y="0"/>
            <a:ext cx="9145416" cy="6858000"/>
          </a:xfrm>
          <a:prstGeom prst="rect">
            <a:avLst/>
          </a:prstGeom>
        </p:spPr>
      </p:pic>
    </p:spTree>
    <p:extLst>
      <p:ext uri="{BB962C8B-B14F-4D97-AF65-F5344CB8AC3E}">
        <p14:creationId xmlns:p14="http://schemas.microsoft.com/office/powerpoint/2010/main" val="777516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5" r="12379"/>
          <a:stretch/>
        </p:blipFill>
        <p:spPr>
          <a:xfrm>
            <a:off x="-6016" y="0"/>
            <a:ext cx="9165416" cy="6858000"/>
          </a:xfrm>
          <a:prstGeom prst="rect">
            <a:avLst/>
          </a:prstGeom>
        </p:spPr>
      </p:pic>
    </p:spTree>
    <p:extLst>
      <p:ext uri="{BB962C8B-B14F-4D97-AF65-F5344CB8AC3E}">
        <p14:creationId xmlns:p14="http://schemas.microsoft.com/office/powerpoint/2010/main" val="4261564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1" r="12405"/>
          <a:stretch/>
        </p:blipFill>
        <p:spPr>
          <a:xfrm>
            <a:off x="0" y="0"/>
            <a:ext cx="9160350" cy="6858000"/>
          </a:xfrm>
          <a:prstGeom prst="rect">
            <a:avLst/>
          </a:prstGeom>
        </p:spPr>
      </p:pic>
    </p:spTree>
    <p:extLst>
      <p:ext uri="{BB962C8B-B14F-4D97-AF65-F5344CB8AC3E}">
        <p14:creationId xmlns:p14="http://schemas.microsoft.com/office/powerpoint/2010/main" val="2072605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183</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2023-06-27T03:11:32Z</dcterms:created>
  <dcterms:modified xsi:type="dcterms:W3CDTF">2023-06-27T03:16:48Z</dcterms:modified>
</cp:coreProperties>
</file>