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3" d="100"/>
          <a:sy n="83" d="100"/>
        </p:scale>
        <p:origin x="156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6/14/2023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6549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6/14/2023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3724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6/14/2023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7089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6/14/2023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54063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6/14/2023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18783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6/14/2023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18713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6/14/2023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87584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6/14/2023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46906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6/14/2023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0863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6/14/2023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4073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6/14/2023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2146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6/14/2023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389001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1000">
              <a:srgbClr val="FFFFEF"/>
            </a:gs>
            <a:gs pos="100000">
              <a:schemeClr val="accent6">
                <a:lumMod val="60000"/>
                <a:lumOff val="4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19248" y="704288"/>
            <a:ext cx="8038618" cy="5645527"/>
          </a:xfrm>
          <a:solidFill>
            <a:srgbClr val="384C00">
              <a:alpha val="0"/>
            </a:srgbClr>
          </a:solidFill>
        </p:spPr>
        <p:txBody>
          <a:bodyPr>
            <a:noAutofit/>
          </a:bodyPr>
          <a:lstStyle/>
          <a:p>
            <a:pPr marL="0" indent="0">
              <a:spcBef>
                <a:spcPts val="600"/>
              </a:spcBef>
              <a:spcAft>
                <a:spcPts val="600"/>
              </a:spcAft>
              <a:buNone/>
            </a:pPr>
            <a:r>
              <a:rPr lang="en-US" sz="3600" b="1" dirty="0">
                <a:solidFill>
                  <a:schemeClr val="tx2">
                    <a:lumMod val="50000"/>
                  </a:schemeClr>
                </a:solidFill>
                <a:effectLst>
                  <a:glow rad="76200">
                    <a:schemeClr val="bg1">
                      <a:alpha val="80000"/>
                    </a:schemeClr>
                  </a:glow>
                </a:effectLst>
                <a:ea typeface="Microsoft YaHei" panose="020B0503020204020204" charset="-122"/>
              </a:rPr>
              <a:t>Abba Father, we give thanks for Jewish Christians, who include the apostles Peter, John, Matthew and Paul of the early church. They left valuable writings for the Christian faith, proclaiming the Kingdom of God and amazing salvation in Christ Jesus. They even became martyrs. Today, however, many Jews still do not accept Jesus of Nazareth as </a:t>
            </a:r>
            <a:r>
              <a:rPr lang="en-US" sz="3600" b="1" dirty="0" smtClean="0">
                <a:solidFill>
                  <a:schemeClr val="tx2">
                    <a:lumMod val="50000"/>
                  </a:schemeClr>
                </a:solidFill>
                <a:effectLst>
                  <a:glow rad="76200">
                    <a:schemeClr val="bg1">
                      <a:alpha val="80000"/>
                    </a:schemeClr>
                  </a:glow>
                </a:effectLst>
                <a:ea typeface="Microsoft YaHei" panose="020B0503020204020204" charset="-122"/>
              </a:rPr>
              <a:t>God's</a:t>
            </a:r>
            <a:endParaRPr lang="en-US" sz="3600" b="1" dirty="0">
              <a:solidFill>
                <a:schemeClr val="tx2">
                  <a:lumMod val="50000"/>
                </a:schemeClr>
              </a:solidFill>
              <a:effectLst>
                <a:glow rad="76200">
                  <a:schemeClr val="bg1">
                    <a:alpha val="80000"/>
                  </a:schemeClr>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510506" y="6172908"/>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35831884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1000">
              <a:srgbClr val="FFFFEF"/>
            </a:gs>
            <a:gs pos="100000">
              <a:schemeClr val="accent6">
                <a:lumMod val="60000"/>
                <a:lumOff val="4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19248" y="704288"/>
            <a:ext cx="8038618" cy="5645527"/>
          </a:xfrm>
          <a:solidFill>
            <a:srgbClr val="384C00">
              <a:alpha val="0"/>
            </a:srgbClr>
          </a:solidFill>
        </p:spPr>
        <p:txBody>
          <a:bodyPr>
            <a:noAutofit/>
          </a:bodyPr>
          <a:lstStyle/>
          <a:p>
            <a:pPr marL="0" indent="0">
              <a:spcBef>
                <a:spcPts val="600"/>
              </a:spcBef>
              <a:spcAft>
                <a:spcPts val="600"/>
              </a:spcAft>
              <a:buNone/>
            </a:pPr>
            <a:r>
              <a:rPr lang="en-US" sz="3600" b="1" dirty="0" smtClean="0">
                <a:solidFill>
                  <a:schemeClr val="tx2">
                    <a:lumMod val="50000"/>
                  </a:schemeClr>
                </a:solidFill>
                <a:effectLst>
                  <a:glow rad="76200">
                    <a:schemeClr val="bg1">
                      <a:alpha val="80000"/>
                    </a:schemeClr>
                  </a:glow>
                </a:effectLst>
                <a:ea typeface="Microsoft YaHei" panose="020B0503020204020204" charset="-122"/>
              </a:rPr>
              <a:t>promised </a:t>
            </a:r>
            <a:r>
              <a:rPr lang="en-US" sz="3600" b="1" dirty="0">
                <a:solidFill>
                  <a:schemeClr val="tx2">
                    <a:lumMod val="50000"/>
                  </a:schemeClr>
                </a:solidFill>
                <a:effectLst>
                  <a:glow rad="76200">
                    <a:schemeClr val="bg1">
                      <a:alpha val="80000"/>
                    </a:schemeClr>
                  </a:glow>
                </a:effectLst>
                <a:ea typeface="Microsoft YaHei" panose="020B0503020204020204" charset="-122"/>
              </a:rPr>
              <a:t>Messiah. We ask Father God to raise up more </a:t>
            </a:r>
            <a:r>
              <a:rPr lang="en-US" sz="3600" b="1" dirty="0" smtClean="0">
                <a:solidFill>
                  <a:schemeClr val="tx2">
                    <a:lumMod val="50000"/>
                  </a:schemeClr>
                </a:solidFill>
                <a:effectLst>
                  <a:glow rad="76200">
                    <a:schemeClr val="bg1">
                      <a:alpha val="80000"/>
                    </a:schemeClr>
                  </a:glow>
                </a:effectLst>
                <a:ea typeface="Microsoft YaHei" panose="020B0503020204020204" charset="-122"/>
              </a:rPr>
              <a:t>long</a:t>
            </a:r>
            <a:r>
              <a:rPr lang="en-US" altLang="zh-CN" sz="3600" b="1" dirty="0" smtClean="0">
                <a:solidFill>
                  <a:schemeClr val="tx2">
                    <a:lumMod val="50000"/>
                  </a:schemeClr>
                </a:solidFill>
                <a:effectLst>
                  <a:glow rad="76200">
                    <a:schemeClr val="bg1">
                      <a:alpha val="80000"/>
                    </a:schemeClr>
                  </a:glow>
                </a:effectLst>
                <a:ea typeface="Microsoft YaHei" panose="020B0503020204020204" charset="-122"/>
              </a:rPr>
              <a:t>-</a:t>
            </a:r>
            <a:r>
              <a:rPr lang="en-US" sz="3600" b="1" dirty="0" smtClean="0">
                <a:solidFill>
                  <a:schemeClr val="tx2">
                    <a:lumMod val="50000"/>
                  </a:schemeClr>
                </a:solidFill>
                <a:effectLst>
                  <a:glow rad="76200">
                    <a:schemeClr val="bg1">
                      <a:alpha val="80000"/>
                    </a:schemeClr>
                  </a:glow>
                </a:effectLst>
                <a:ea typeface="Microsoft YaHei" panose="020B0503020204020204" charset="-122"/>
              </a:rPr>
              <a:t>term </a:t>
            </a:r>
            <a:r>
              <a:rPr lang="en-US" sz="3600" b="1" dirty="0">
                <a:solidFill>
                  <a:schemeClr val="tx2">
                    <a:lumMod val="50000"/>
                  </a:schemeClr>
                </a:solidFill>
                <a:effectLst>
                  <a:glow rad="76200">
                    <a:schemeClr val="bg1">
                      <a:alpha val="80000"/>
                    </a:schemeClr>
                  </a:glow>
                </a:effectLst>
                <a:ea typeface="Microsoft YaHei" panose="020B0503020204020204" charset="-122"/>
              </a:rPr>
              <a:t>missionaries who would share the Gospel among Jews around the world. May God bless Reverend </a:t>
            </a:r>
            <a:r>
              <a:rPr lang="en-US" altLang="zh-CN" sz="3600" b="1" dirty="0" err="1" smtClean="0">
                <a:solidFill>
                  <a:schemeClr val="tx2">
                    <a:lumMod val="50000"/>
                  </a:schemeClr>
                </a:solidFill>
                <a:effectLst>
                  <a:glow rad="76200">
                    <a:schemeClr val="bg1">
                      <a:alpha val="80000"/>
                    </a:schemeClr>
                  </a:glow>
                </a:effectLst>
                <a:ea typeface="Microsoft YaHei" panose="020B0503020204020204" charset="-122"/>
              </a:rPr>
              <a:t>D</a:t>
            </a:r>
            <a:r>
              <a:rPr lang="en-US" sz="3600" b="1" dirty="0" err="1" smtClean="0">
                <a:solidFill>
                  <a:schemeClr val="tx2">
                    <a:lumMod val="50000"/>
                  </a:schemeClr>
                </a:solidFill>
                <a:effectLst>
                  <a:glow rad="76200">
                    <a:schemeClr val="bg1">
                      <a:alpha val="80000"/>
                    </a:schemeClr>
                  </a:glow>
                </a:effectLst>
                <a:ea typeface="Microsoft YaHei" panose="020B0503020204020204" charset="-122"/>
              </a:rPr>
              <a:t>iong</a:t>
            </a:r>
            <a:r>
              <a:rPr lang="en-US" sz="3600" b="1" dirty="0" smtClean="0">
                <a:solidFill>
                  <a:schemeClr val="tx2">
                    <a:lumMod val="50000"/>
                  </a:schemeClr>
                </a:solidFill>
                <a:effectLst>
                  <a:glow rad="76200">
                    <a:schemeClr val="bg1">
                      <a:alpha val="80000"/>
                    </a:schemeClr>
                  </a:glow>
                </a:effectLst>
                <a:ea typeface="Microsoft YaHei" panose="020B0503020204020204" charset="-122"/>
              </a:rPr>
              <a:t> Pick </a:t>
            </a:r>
            <a:r>
              <a:rPr lang="en-US" sz="3600" b="1" dirty="0" err="1" smtClean="0">
                <a:solidFill>
                  <a:schemeClr val="tx2">
                    <a:lumMod val="50000"/>
                  </a:schemeClr>
                </a:solidFill>
                <a:effectLst>
                  <a:glow rad="76200">
                    <a:schemeClr val="bg1">
                      <a:alpha val="80000"/>
                    </a:schemeClr>
                  </a:glow>
                </a:effectLst>
                <a:ea typeface="Microsoft YaHei" panose="020B0503020204020204" charset="-122"/>
              </a:rPr>
              <a:t>Chiong</a:t>
            </a:r>
            <a:r>
              <a:rPr lang="en-US" sz="3600" b="1" dirty="0" smtClean="0">
                <a:solidFill>
                  <a:schemeClr val="tx2">
                    <a:lumMod val="50000"/>
                  </a:schemeClr>
                </a:solidFill>
                <a:effectLst>
                  <a:glow rad="76200">
                    <a:schemeClr val="bg1">
                      <a:alpha val="80000"/>
                    </a:schemeClr>
                  </a:glow>
                </a:effectLst>
                <a:ea typeface="Microsoft YaHei" panose="020B0503020204020204" charset="-122"/>
              </a:rPr>
              <a:t> </a:t>
            </a:r>
            <a:r>
              <a:rPr lang="en-US" sz="3600" b="1" dirty="0">
                <a:solidFill>
                  <a:schemeClr val="tx2">
                    <a:lumMod val="50000"/>
                  </a:schemeClr>
                </a:solidFill>
                <a:effectLst>
                  <a:glow rad="76200">
                    <a:schemeClr val="bg1">
                      <a:alpha val="80000"/>
                    </a:schemeClr>
                  </a:glow>
                </a:effectLst>
                <a:ea typeface="Microsoft YaHei" panose="020B0503020204020204" charset="-122"/>
              </a:rPr>
              <a:t>who is now  engaged in </a:t>
            </a:r>
            <a:r>
              <a:rPr lang="en-US" sz="3600" b="1" dirty="0" smtClean="0">
                <a:solidFill>
                  <a:schemeClr val="tx2">
                    <a:lumMod val="50000"/>
                  </a:schemeClr>
                </a:solidFill>
                <a:effectLst>
                  <a:glow rad="76200">
                    <a:schemeClr val="bg1">
                      <a:alpha val="80000"/>
                    </a:schemeClr>
                  </a:glow>
                </a:effectLst>
                <a:ea typeface="Microsoft YaHei" panose="020B0503020204020204" charset="-122"/>
              </a:rPr>
              <a:t>short- </a:t>
            </a:r>
            <a:r>
              <a:rPr lang="en-US" sz="3600" b="1" dirty="0">
                <a:solidFill>
                  <a:schemeClr val="tx2">
                    <a:lumMod val="50000"/>
                  </a:schemeClr>
                </a:solidFill>
                <a:effectLst>
                  <a:glow rad="76200">
                    <a:schemeClr val="bg1">
                      <a:alpha val="80000"/>
                    </a:schemeClr>
                  </a:glow>
                </a:effectLst>
                <a:ea typeface="Microsoft YaHei" panose="020B0503020204020204" charset="-122"/>
              </a:rPr>
              <a:t>term </a:t>
            </a:r>
            <a:r>
              <a:rPr lang="en-US" sz="3600" b="1" dirty="0" smtClean="0">
                <a:solidFill>
                  <a:schemeClr val="tx2">
                    <a:lumMod val="50000"/>
                  </a:schemeClr>
                </a:solidFill>
                <a:effectLst>
                  <a:glow rad="76200">
                    <a:schemeClr val="bg1">
                      <a:alpha val="80000"/>
                    </a:schemeClr>
                  </a:glow>
                </a:effectLst>
                <a:ea typeface="Microsoft YaHei" panose="020B0503020204020204" charset="-122"/>
              </a:rPr>
              <a:t>missions </a:t>
            </a:r>
            <a:r>
              <a:rPr lang="en-US" sz="3600" b="1" dirty="0">
                <a:solidFill>
                  <a:schemeClr val="tx2">
                    <a:lumMod val="50000"/>
                  </a:schemeClr>
                </a:solidFill>
                <a:effectLst>
                  <a:glow rad="76200">
                    <a:schemeClr val="bg1">
                      <a:alpha val="80000"/>
                    </a:schemeClr>
                  </a:glow>
                </a:effectLst>
                <a:ea typeface="Microsoft YaHei" panose="020B0503020204020204" charset="-122"/>
              </a:rPr>
              <a:t>works among the Jews in London for six months.  Powerful Holy Spirit, help her to understand English with a </a:t>
            </a:r>
            <a:r>
              <a:rPr lang="en-US" sz="3600" b="1" dirty="0" smtClean="0">
                <a:solidFill>
                  <a:schemeClr val="tx2">
                    <a:lumMod val="50000"/>
                  </a:schemeClr>
                </a:solidFill>
                <a:effectLst>
                  <a:glow rad="76200">
                    <a:schemeClr val="bg1">
                      <a:alpha val="80000"/>
                    </a:schemeClr>
                  </a:glow>
                </a:effectLst>
                <a:ea typeface="Microsoft YaHei" panose="020B0503020204020204" charset="-122"/>
              </a:rPr>
              <a:t>British</a:t>
            </a:r>
            <a:endParaRPr lang="en-US" sz="3600" b="1" dirty="0">
              <a:solidFill>
                <a:schemeClr val="tx2">
                  <a:lumMod val="50000"/>
                </a:schemeClr>
              </a:solidFill>
              <a:effectLst>
                <a:glow rad="76200">
                  <a:schemeClr val="bg1">
                    <a:alpha val="80000"/>
                  </a:schemeClr>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510506" y="6172908"/>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32639164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1000">
              <a:srgbClr val="FFFFEF"/>
            </a:gs>
            <a:gs pos="100000">
              <a:schemeClr val="accent6">
                <a:lumMod val="60000"/>
                <a:lumOff val="4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19248" y="704288"/>
            <a:ext cx="8038618" cy="5645527"/>
          </a:xfrm>
          <a:solidFill>
            <a:srgbClr val="384C00">
              <a:alpha val="0"/>
            </a:srgbClr>
          </a:solidFill>
        </p:spPr>
        <p:txBody>
          <a:bodyPr>
            <a:noAutofit/>
          </a:bodyPr>
          <a:lstStyle/>
          <a:p>
            <a:pPr marL="0" indent="0">
              <a:spcBef>
                <a:spcPts val="600"/>
              </a:spcBef>
              <a:spcAft>
                <a:spcPts val="600"/>
              </a:spcAft>
              <a:buNone/>
            </a:pPr>
            <a:r>
              <a:rPr lang="en-US" sz="3600" b="1" dirty="0" smtClean="0">
                <a:solidFill>
                  <a:schemeClr val="tx2">
                    <a:lumMod val="50000"/>
                  </a:schemeClr>
                </a:solidFill>
                <a:effectLst>
                  <a:glow rad="76200">
                    <a:schemeClr val="bg1">
                      <a:alpha val="80000"/>
                    </a:schemeClr>
                  </a:glow>
                </a:effectLst>
                <a:ea typeface="Microsoft YaHei" panose="020B0503020204020204" charset="-122"/>
              </a:rPr>
              <a:t>accent </a:t>
            </a:r>
            <a:r>
              <a:rPr lang="en-US" sz="3600" b="1" dirty="0">
                <a:solidFill>
                  <a:schemeClr val="tx2">
                    <a:lumMod val="50000"/>
                  </a:schemeClr>
                </a:solidFill>
                <a:effectLst>
                  <a:glow rad="76200">
                    <a:schemeClr val="bg1">
                      <a:alpha val="80000"/>
                    </a:schemeClr>
                  </a:glow>
                </a:effectLst>
                <a:ea typeface="Microsoft YaHei" panose="020B0503020204020204" charset="-122"/>
              </a:rPr>
              <a:t>and to be able to communicate with the local Jews in England. You also use her as a loving encourager for other missionaries who work among the Jews. Together they would care for and disciple the Jewish Christians. May the spiritual eyes of the Jews be opened to </a:t>
            </a:r>
            <a:r>
              <a:rPr lang="en-US" sz="3600" b="1" dirty="0" err="1">
                <a:solidFill>
                  <a:schemeClr val="tx2">
                    <a:lumMod val="50000"/>
                  </a:schemeClr>
                </a:solidFill>
                <a:effectLst>
                  <a:glow rad="76200">
                    <a:schemeClr val="bg1">
                      <a:alpha val="80000"/>
                    </a:schemeClr>
                  </a:glow>
                </a:effectLst>
                <a:ea typeface="Microsoft YaHei" panose="020B0503020204020204" charset="-122"/>
              </a:rPr>
              <a:t>honour</a:t>
            </a:r>
            <a:r>
              <a:rPr lang="en-US" sz="3600" b="1" dirty="0">
                <a:solidFill>
                  <a:schemeClr val="tx2">
                    <a:lumMod val="50000"/>
                  </a:schemeClr>
                </a:solidFill>
                <a:effectLst>
                  <a:glow rad="76200">
                    <a:schemeClr val="bg1">
                      <a:alpha val="80000"/>
                    </a:schemeClr>
                  </a:glow>
                </a:effectLst>
                <a:ea typeface="Microsoft YaHei" panose="020B0503020204020204" charset="-122"/>
              </a:rPr>
              <a:t> the Holy name of the crucified and risen Jesus Christ, Amen.</a:t>
            </a:r>
            <a:endParaRPr lang="en-US" sz="3600" b="1" dirty="0">
              <a:solidFill>
                <a:schemeClr val="tx2">
                  <a:lumMod val="50000"/>
                </a:schemeClr>
              </a:solidFill>
              <a:effectLst>
                <a:glow rad="76200">
                  <a:schemeClr val="bg1">
                    <a:alpha val="80000"/>
                  </a:schemeClr>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510506" y="6172908"/>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3/3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33622040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08" r="12442"/>
          <a:stretch/>
        </p:blipFill>
        <p:spPr>
          <a:xfrm>
            <a:off x="0" y="0"/>
            <a:ext cx="9144000" cy="6853428"/>
          </a:xfrm>
          <a:prstGeom prst="rect">
            <a:avLst/>
          </a:prstGeom>
        </p:spPr>
      </p:pic>
    </p:spTree>
    <p:extLst>
      <p:ext uri="{BB962C8B-B14F-4D97-AF65-F5344CB8AC3E}">
        <p14:creationId xmlns:p14="http://schemas.microsoft.com/office/powerpoint/2010/main" val="27588372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378" r="12489"/>
          <a:stretch/>
        </p:blipFill>
        <p:spPr>
          <a:xfrm>
            <a:off x="0" y="0"/>
            <a:ext cx="9160329" cy="6858000"/>
          </a:xfrm>
          <a:prstGeom prst="rect">
            <a:avLst/>
          </a:prstGeom>
        </p:spPr>
      </p:pic>
    </p:spTree>
    <p:extLst>
      <p:ext uri="{BB962C8B-B14F-4D97-AF65-F5344CB8AC3E}">
        <p14:creationId xmlns:p14="http://schemas.microsoft.com/office/powerpoint/2010/main" val="8214182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67" r="12433"/>
          <a:stretch/>
        </p:blipFill>
        <p:spPr>
          <a:xfrm>
            <a:off x="-1" y="0"/>
            <a:ext cx="9156357" cy="6858000"/>
          </a:xfrm>
          <a:prstGeom prst="rect">
            <a:avLst/>
          </a:prstGeom>
        </p:spPr>
      </p:pic>
    </p:spTree>
    <p:extLst>
      <p:ext uri="{BB962C8B-B14F-4D97-AF65-F5344CB8AC3E}">
        <p14:creationId xmlns:p14="http://schemas.microsoft.com/office/powerpoint/2010/main" val="3465526583"/>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121</TotalTime>
  <Words>203</Words>
  <Application>Microsoft Office PowerPoint</Application>
  <PresentationFormat>On-screen Show (4:3)</PresentationFormat>
  <Paragraphs>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Microsoft YaHei</vt:lpstr>
      <vt:lpstr>Arial</vt:lpstr>
      <vt:lpstr>Calibri</vt:lpstr>
      <vt:lpstr>2_Office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15</cp:revision>
  <dcterms:created xsi:type="dcterms:W3CDTF">2023-04-19T01:31:47Z</dcterms:created>
  <dcterms:modified xsi:type="dcterms:W3CDTF">2023-06-14T05:35:33Z</dcterms:modified>
</cp:coreProperties>
</file>