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6549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24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708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06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783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71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758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690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86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07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21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5/24/2023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89001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40000"/>
                <a:lumOff val="60000"/>
              </a:schemeClr>
            </a:gs>
            <a:gs pos="100000">
              <a:schemeClr val="tx2">
                <a:lumMod val="90000"/>
                <a:lumOff val="1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29033" cy="5645527"/>
          </a:xfrm>
          <a:solidFill>
            <a:srgbClr val="384C00">
              <a:alpha val="0"/>
            </a:srgbClr>
          </a:solidFill>
        </p:spPr>
        <p:txBody>
          <a:bodyPr>
            <a:noAutofit/>
          </a:bodyPr>
          <a:lstStyle/>
          <a:p>
            <a:pPr marL="0" indent="0">
              <a:spcBef>
                <a:spcPts val="600"/>
              </a:spcBef>
              <a:spcAft>
                <a:spcPts val="600"/>
              </a:spcAft>
              <a:buNone/>
            </a:pPr>
            <a:r>
              <a:rPr lang="en-US" sz="3600" b="1" dirty="0">
                <a:solidFill>
                  <a:schemeClr val="tx2">
                    <a:lumMod val="50000"/>
                  </a:schemeClr>
                </a:solidFill>
                <a:effectLst>
                  <a:glow rad="76200">
                    <a:schemeClr val="bg1">
                      <a:alpha val="80000"/>
                    </a:schemeClr>
                  </a:glow>
                </a:effectLst>
                <a:ea typeface="Microsoft YaHei" panose="020B0503020204020204" charset="-122"/>
              </a:rPr>
              <a:t>Gracious Heavenly Father, we praise You for raising up many full-time, long-term missionaries through the Theology Degree Program (major in Missiology) offered by </a:t>
            </a:r>
            <a:r>
              <a:rPr lang="en-US" sz="3600" b="1" dirty="0" err="1">
                <a:solidFill>
                  <a:schemeClr val="tx2">
                    <a:lumMod val="50000"/>
                  </a:schemeClr>
                </a:solidFill>
                <a:effectLst>
                  <a:glow rad="76200">
                    <a:schemeClr val="bg1">
                      <a:alpha val="80000"/>
                    </a:schemeClr>
                  </a:glow>
                </a:effectLst>
                <a:ea typeface="Microsoft YaHei" panose="020B0503020204020204" charset="-122"/>
              </a:rPr>
              <a:t>Sibu's</a:t>
            </a:r>
            <a:r>
              <a:rPr lang="en-US" sz="3600" b="1" dirty="0">
                <a:solidFill>
                  <a:schemeClr val="tx2">
                    <a:lumMod val="50000"/>
                  </a:schemeClr>
                </a:solidFill>
                <a:effectLst>
                  <a:glow rad="76200">
                    <a:schemeClr val="bg1">
                      <a:alpha val="80000"/>
                    </a:schemeClr>
                  </a:glow>
                </a:effectLst>
                <a:ea typeface="Microsoft YaHei" panose="020B0503020204020204" charset="-122"/>
              </a:rPr>
              <a:t> Methodist Theological School. 38 students have graduated from this program since 2009. These missionaries have been sent to different parts of Asia, reaching out to the unreached people groups. For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the</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393840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40000"/>
                <a:lumOff val="60000"/>
              </a:schemeClr>
            </a:gs>
            <a:gs pos="100000">
              <a:schemeClr val="tx2">
                <a:lumMod val="90000"/>
                <a:lumOff val="1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past </a:t>
            </a:r>
            <a:r>
              <a:rPr lang="en-US" sz="3600" b="1" dirty="0">
                <a:solidFill>
                  <a:schemeClr val="tx2">
                    <a:lumMod val="50000"/>
                  </a:schemeClr>
                </a:solidFill>
                <a:effectLst>
                  <a:glow rad="76200">
                    <a:schemeClr val="bg1">
                      <a:alpha val="80000"/>
                    </a:schemeClr>
                  </a:glow>
                </a:effectLst>
                <a:ea typeface="Microsoft YaHei" panose="020B0503020204020204" charset="-122"/>
              </a:rPr>
              <a:t>three years, however, no one has enrolled in this degree program. Within the next three months, we earnestly ask the Lord of the harvest to move brothers and sisters, who have burden for cross-cultural missions in Sarawak and overseas, to enroll in this Missiology program. For those who have dedicated themselves as missionaries in the short term missions school or </a:t>
            </a:r>
            <a:r>
              <a:rPr lang="en-US" sz="3600" b="1" dirty="0" smtClean="0">
                <a:solidFill>
                  <a:schemeClr val="tx2">
                    <a:lumMod val="50000"/>
                  </a:schemeClr>
                </a:solidFill>
                <a:effectLst>
                  <a:glow rad="76200">
                    <a:schemeClr val="bg1">
                      <a:alpha val="80000"/>
                    </a:schemeClr>
                  </a:glow>
                </a:effectLst>
                <a:ea typeface="Microsoft YaHei" panose="020B0503020204020204" charset="-122"/>
              </a:rPr>
              <a:t>during</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157558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40000"/>
                <a:lumOff val="60000"/>
              </a:schemeClr>
            </a:gs>
            <a:gs pos="100000">
              <a:schemeClr val="tx2">
                <a:lumMod val="90000"/>
                <a:lumOff val="1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025" y="704288"/>
            <a:ext cx="8440610" cy="5645527"/>
          </a:xfrm>
          <a:solidFill>
            <a:srgbClr val="384C00">
              <a:alpha val="0"/>
            </a:srgbClr>
          </a:solidFill>
        </p:spPr>
        <p:txBody>
          <a:bodyPr>
            <a:noAutofit/>
          </a:bodyPr>
          <a:lstStyle/>
          <a:p>
            <a:pPr marL="0" indent="0">
              <a:spcBef>
                <a:spcPts val="600"/>
              </a:spcBef>
              <a:spcAft>
                <a:spcPts val="600"/>
              </a:spcAft>
              <a:buNone/>
            </a:pPr>
            <a:r>
              <a:rPr lang="en-US" sz="3600" b="1" dirty="0" smtClean="0">
                <a:solidFill>
                  <a:schemeClr val="tx2">
                    <a:lumMod val="50000"/>
                  </a:schemeClr>
                </a:solidFill>
                <a:effectLst>
                  <a:glow rad="76200">
                    <a:schemeClr val="bg1">
                      <a:alpha val="80000"/>
                    </a:schemeClr>
                  </a:glow>
                </a:effectLst>
                <a:ea typeface="Microsoft YaHei" panose="020B0503020204020204" charset="-122"/>
              </a:rPr>
              <a:t>short </a:t>
            </a:r>
            <a:r>
              <a:rPr lang="en-US" sz="3600" b="1" dirty="0">
                <a:solidFill>
                  <a:schemeClr val="tx2">
                    <a:lumMod val="50000"/>
                  </a:schemeClr>
                </a:solidFill>
                <a:effectLst>
                  <a:glow rad="76200">
                    <a:schemeClr val="bg1">
                      <a:alpha val="80000"/>
                    </a:schemeClr>
                  </a:glow>
                </a:effectLst>
                <a:ea typeface="Microsoft YaHei" panose="020B0503020204020204" charset="-122"/>
              </a:rPr>
              <a:t>term mission trips, we ask the Holy Spirit to remind them of their promises to God. May the crucified and risen Lord Jesus help them to take the step of faith and enter the seminary to be equipped. Help them to stand on Your great promises. In the name of Jesus Christ, Amen.</a:t>
            </a:r>
            <a:endParaRPr lang="en-US" sz="3600" b="1" dirty="0">
              <a:solidFill>
                <a:schemeClr val="tx2">
                  <a:lumMod val="50000"/>
                </a:schemeClr>
              </a:solidFill>
              <a:effectLst>
                <a:glow rad="76200">
                  <a:schemeClr val="bg1">
                    <a:alpha val="80000"/>
                  </a:schemeClr>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510506" y="6172908"/>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880574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8" r="12492"/>
          <a:stretch/>
        </p:blipFill>
        <p:spPr>
          <a:xfrm>
            <a:off x="0" y="0"/>
            <a:ext cx="9150174" cy="6858000"/>
          </a:xfrm>
          <a:prstGeom prst="rect">
            <a:avLst/>
          </a:prstGeom>
        </p:spPr>
      </p:pic>
    </p:spTree>
    <p:extLst>
      <p:ext uri="{BB962C8B-B14F-4D97-AF65-F5344CB8AC3E}">
        <p14:creationId xmlns:p14="http://schemas.microsoft.com/office/powerpoint/2010/main" val="47342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92" r="12457"/>
          <a:stretch/>
        </p:blipFill>
        <p:spPr>
          <a:xfrm>
            <a:off x="0" y="0"/>
            <a:ext cx="9150192" cy="6858000"/>
          </a:xfrm>
          <a:prstGeom prst="rect">
            <a:avLst/>
          </a:prstGeom>
        </p:spPr>
      </p:pic>
    </p:spTree>
    <p:extLst>
      <p:ext uri="{BB962C8B-B14F-4D97-AF65-F5344CB8AC3E}">
        <p14:creationId xmlns:p14="http://schemas.microsoft.com/office/powerpoint/2010/main" val="3846066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58" r="12492"/>
          <a:stretch/>
        </p:blipFill>
        <p:spPr>
          <a:xfrm>
            <a:off x="0" y="11575"/>
            <a:ext cx="9144000" cy="6853372"/>
          </a:xfrm>
          <a:prstGeom prst="rect">
            <a:avLst/>
          </a:prstGeom>
        </p:spPr>
      </p:pic>
    </p:spTree>
    <p:extLst>
      <p:ext uri="{BB962C8B-B14F-4D97-AF65-F5344CB8AC3E}">
        <p14:creationId xmlns:p14="http://schemas.microsoft.com/office/powerpoint/2010/main" val="390854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201</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2023-04-19T01:31:47Z</dcterms:created>
  <dcterms:modified xsi:type="dcterms:W3CDTF">2023-05-24T01:26:53Z</dcterms:modified>
</cp:coreProperties>
</file>