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654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72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708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406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878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871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758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690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86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07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214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89001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0000">
              <a:schemeClr val="accent1">
                <a:lumMod val="5000"/>
                <a:lumOff val="95000"/>
              </a:schemeClr>
            </a:gs>
            <a:gs pos="74000">
              <a:schemeClr val="accent4">
                <a:lumMod val="60000"/>
                <a:lumOff val="40000"/>
              </a:schemeClr>
            </a:gs>
            <a:gs pos="10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40610"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glow>
                </a:effectLst>
                <a:ea typeface="Microsoft YaHei" panose="020B0503020204020204" charset="-122"/>
              </a:rPr>
              <a:t>Gracious Father God, Your Word is a lamp to our feet and a light to our path, the way of eternal life and the bread of life. We are thankful that You have chosen Sharon, a missionary from </a:t>
            </a:r>
            <a:r>
              <a:rPr lang="en-US" sz="3600" b="1" dirty="0" err="1">
                <a:solidFill>
                  <a:schemeClr val="tx2">
                    <a:lumMod val="50000"/>
                  </a:schemeClr>
                </a:solidFill>
                <a:effectLst>
                  <a:glow rad="76200">
                    <a:schemeClr val="bg1"/>
                  </a:glow>
                </a:effectLst>
                <a:ea typeface="Microsoft YaHei" panose="020B0503020204020204" charset="-122"/>
              </a:rPr>
              <a:t>Sibu</a:t>
            </a:r>
            <a:r>
              <a:rPr lang="en-US" sz="3600" b="1" dirty="0">
                <a:solidFill>
                  <a:schemeClr val="tx2">
                    <a:lumMod val="50000"/>
                  </a:schemeClr>
                </a:solidFill>
                <a:effectLst>
                  <a:glow rad="76200">
                    <a:schemeClr val="bg1"/>
                  </a:glow>
                </a:effectLst>
                <a:ea typeface="Microsoft YaHei" panose="020B0503020204020204" charset="-122"/>
              </a:rPr>
              <a:t>, to translate the Bible so that the unreached people in Asia may have the opportunity to read the Bible in their native languages. We ask the Holy </a:t>
            </a:r>
            <a:r>
              <a:rPr lang="en-US" sz="3600" b="1" dirty="0" smtClean="0">
                <a:solidFill>
                  <a:schemeClr val="tx2">
                    <a:lumMod val="50000"/>
                  </a:schemeClr>
                </a:solidFill>
                <a:effectLst>
                  <a:glow rad="76200">
                    <a:schemeClr val="bg1"/>
                  </a:glow>
                </a:effectLst>
                <a:ea typeface="Microsoft YaHei" panose="020B0503020204020204" charset="-122"/>
              </a:rPr>
              <a:t>Spirit </a:t>
            </a:r>
            <a:r>
              <a:rPr lang="en-US" sz="3600" b="1" dirty="0">
                <a:solidFill>
                  <a:schemeClr val="tx2">
                    <a:lumMod val="50000"/>
                  </a:schemeClr>
                </a:solidFill>
                <a:effectLst>
                  <a:glow rad="76200">
                    <a:schemeClr val="bg1"/>
                  </a:glow>
                </a:effectLst>
                <a:ea typeface="Microsoft YaHei" panose="020B0503020204020204" charset="-122"/>
              </a:rPr>
              <a:t>to anoint Sharon with the </a:t>
            </a:r>
            <a:r>
              <a:rPr lang="en-US" sz="3600" b="1" dirty="0" smtClean="0">
                <a:solidFill>
                  <a:schemeClr val="tx2">
                    <a:lumMod val="50000"/>
                  </a:schemeClr>
                </a:solidFill>
                <a:effectLst>
                  <a:glow rad="76200">
                    <a:schemeClr val="bg1"/>
                  </a:glow>
                </a:effectLst>
                <a:ea typeface="Microsoft YaHei" panose="020B0503020204020204" charset="-122"/>
              </a:rPr>
              <a:t>full</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488271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0000">
              <a:schemeClr val="accent1">
                <a:lumMod val="5000"/>
                <a:lumOff val="95000"/>
              </a:schemeClr>
            </a:gs>
            <a:gs pos="74000">
              <a:schemeClr val="accent4">
                <a:lumMod val="60000"/>
                <a:lumOff val="40000"/>
              </a:schemeClr>
            </a:gs>
            <a:gs pos="10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40610"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glow>
                </a:effectLst>
                <a:ea typeface="Microsoft YaHei" panose="020B0503020204020204" charset="-122"/>
              </a:rPr>
              <a:t>knowledge </a:t>
            </a:r>
            <a:r>
              <a:rPr lang="en-US" sz="3600" b="1" dirty="0" smtClean="0">
                <a:solidFill>
                  <a:schemeClr val="tx2">
                    <a:lumMod val="50000"/>
                  </a:schemeClr>
                </a:solidFill>
                <a:effectLst>
                  <a:glow rad="76200">
                    <a:schemeClr val="bg1"/>
                  </a:glow>
                </a:effectLst>
                <a:ea typeface="Microsoft YaHei" panose="020B0503020204020204" charset="-122"/>
              </a:rPr>
              <a:t>of </a:t>
            </a:r>
            <a:r>
              <a:rPr lang="en-US" sz="3600" b="1" dirty="0">
                <a:solidFill>
                  <a:schemeClr val="tx2">
                    <a:lumMod val="50000"/>
                  </a:schemeClr>
                </a:solidFill>
                <a:effectLst>
                  <a:glow rad="76200">
                    <a:schemeClr val="bg1"/>
                  </a:glow>
                </a:effectLst>
                <a:ea typeface="Microsoft YaHei" panose="020B0503020204020204" charset="-122"/>
              </a:rPr>
              <a:t>God's Truth and the cultural context of the unreached people, so that her Bible translation is accurate and intelligible. We also ask the resurrection power of our Lord Jesus Christ to fill Sharon's body and mind, giving her health and joy, making her a mighty soldier in the Bible translation ministry. Now, she has </a:t>
            </a:r>
            <a:r>
              <a:rPr lang="en-US" sz="3600" b="1" dirty="0" smtClean="0">
                <a:solidFill>
                  <a:schemeClr val="tx2">
                    <a:lumMod val="50000"/>
                  </a:schemeClr>
                </a:solidFill>
                <a:effectLst>
                  <a:glow rad="76200">
                    <a:schemeClr val="bg1"/>
                  </a:glow>
                </a:effectLst>
                <a:ea typeface="Microsoft YaHei" panose="020B0503020204020204" charset="-122"/>
              </a:rPr>
              <a:t>to </a:t>
            </a:r>
            <a:r>
              <a:rPr lang="en-US" sz="3600" b="1" dirty="0">
                <a:solidFill>
                  <a:schemeClr val="tx2">
                    <a:lumMod val="50000"/>
                  </a:schemeClr>
                </a:solidFill>
                <a:effectLst>
                  <a:glow rad="76200">
                    <a:schemeClr val="bg1"/>
                  </a:glow>
                </a:effectLst>
                <a:ea typeface="Microsoft YaHei" panose="020B0503020204020204" charset="-122"/>
              </a:rPr>
              <a:t>allocate time to review the translation of </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94789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30000">
              <a:schemeClr val="accent1">
                <a:lumMod val="5000"/>
                <a:lumOff val="95000"/>
              </a:schemeClr>
            </a:gs>
            <a:gs pos="74000">
              <a:schemeClr val="accent4">
                <a:lumMod val="60000"/>
                <a:lumOff val="40000"/>
              </a:schemeClr>
            </a:gs>
            <a:gs pos="10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40610"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glow>
                </a:effectLst>
                <a:ea typeface="Microsoft YaHei" panose="020B0503020204020204" charset="-122"/>
              </a:rPr>
              <a:t>the </a:t>
            </a:r>
            <a:r>
              <a:rPr lang="en-US" sz="3600" b="1" dirty="0">
                <a:solidFill>
                  <a:schemeClr val="tx2">
                    <a:lumMod val="50000"/>
                  </a:schemeClr>
                </a:solidFill>
                <a:effectLst>
                  <a:glow rad="76200">
                    <a:schemeClr val="bg1"/>
                  </a:glow>
                </a:effectLst>
                <a:ea typeface="Microsoft YaHei" panose="020B0503020204020204" charset="-122"/>
              </a:rPr>
              <a:t>First Epistle of Paul to Timothy in Z language. May the Holy Spirit guide and strengthen her. The Lord of the harvest, we ask You to call and send more members from the Sarawak Chinese Annual Conference to engage in cross-cultural Bible translation, so that all nations may read the Bible in their languages and become the disciples of the risen Jesus. In the name of Christ,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384867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08" r="12508"/>
          <a:stretch/>
        </p:blipFill>
        <p:spPr>
          <a:xfrm>
            <a:off x="0" y="0"/>
            <a:ext cx="9144000" cy="6859529"/>
          </a:xfrm>
          <a:prstGeom prst="rect">
            <a:avLst/>
          </a:prstGeom>
        </p:spPr>
      </p:pic>
    </p:spTree>
    <p:extLst>
      <p:ext uri="{BB962C8B-B14F-4D97-AF65-F5344CB8AC3E}">
        <p14:creationId xmlns:p14="http://schemas.microsoft.com/office/powerpoint/2010/main" val="34140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8" r="12470"/>
          <a:stretch/>
        </p:blipFill>
        <p:spPr>
          <a:xfrm>
            <a:off x="0" y="0"/>
            <a:ext cx="9149121" cy="6858000"/>
          </a:xfrm>
          <a:prstGeom prst="rect">
            <a:avLst/>
          </a:prstGeom>
        </p:spPr>
      </p:pic>
    </p:spTree>
    <p:extLst>
      <p:ext uri="{BB962C8B-B14F-4D97-AF65-F5344CB8AC3E}">
        <p14:creationId xmlns:p14="http://schemas.microsoft.com/office/powerpoint/2010/main" val="3045731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78" r="12479"/>
          <a:stretch/>
        </p:blipFill>
        <p:spPr>
          <a:xfrm>
            <a:off x="0" y="0"/>
            <a:ext cx="9149264" cy="6858000"/>
          </a:xfrm>
          <a:prstGeom prst="rect">
            <a:avLst/>
          </a:prstGeom>
        </p:spPr>
      </p:pic>
    </p:spTree>
    <p:extLst>
      <p:ext uri="{BB962C8B-B14F-4D97-AF65-F5344CB8AC3E}">
        <p14:creationId xmlns:p14="http://schemas.microsoft.com/office/powerpoint/2010/main" val="310251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234</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cp:revision>
  <dcterms:created xsi:type="dcterms:W3CDTF">2023-04-19T01:31:47Z</dcterms:created>
  <dcterms:modified xsi:type="dcterms:W3CDTF">2023-05-10T01:31:44Z</dcterms:modified>
</cp:coreProperties>
</file>