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654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72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708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406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878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871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758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690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86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07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214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4/26/2023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89001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1000">
              <a:srgbClr val="FCD990"/>
            </a:gs>
            <a:gs pos="100000">
              <a:srgbClr val="A8700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40610" cy="5645527"/>
          </a:xfrm>
          <a:solidFill>
            <a:srgbClr val="384C00">
              <a:alpha val="0"/>
            </a:srgbClr>
          </a:solidFill>
        </p:spPr>
        <p:txBody>
          <a:bodyPr>
            <a:noAutofit/>
          </a:bodyPr>
          <a:lstStyle/>
          <a:p>
            <a:pPr marL="0" indent="0">
              <a:spcBef>
                <a:spcPts val="600"/>
              </a:spcBef>
              <a:spcAft>
                <a:spcPts val="600"/>
              </a:spcAft>
              <a:buNone/>
            </a:pPr>
            <a:r>
              <a:rPr lang="en-US" sz="3800" b="1" dirty="0">
                <a:solidFill>
                  <a:schemeClr val="tx2">
                    <a:lumMod val="50000"/>
                  </a:schemeClr>
                </a:solidFill>
                <a:effectLst>
                  <a:glow rad="76200">
                    <a:schemeClr val="bg1"/>
                  </a:glow>
                </a:effectLst>
                <a:ea typeface="Microsoft YaHei" panose="020B0503020204020204" charset="-122"/>
              </a:rPr>
              <a:t>Heavenly Father, we love because You first loved us. In order to demonstrate love for our missionaries who are far away from home, Missions Board's Director Reverend Grace Wong and Field Director Pastor Dawn Lau are visiting our missionaries in Japan now. We ask Jehovah Shalom to bless them, day by day, with safety and health. In particular, </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582206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1000">
              <a:srgbClr val="FCD990"/>
            </a:gs>
            <a:gs pos="100000">
              <a:srgbClr val="A8700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4" y="704288"/>
            <a:ext cx="8429034" cy="5645527"/>
          </a:xfrm>
          <a:solidFill>
            <a:srgbClr val="384C00">
              <a:alpha val="0"/>
            </a:srgbClr>
          </a:solidFill>
        </p:spPr>
        <p:txBody>
          <a:bodyPr>
            <a:noAutofit/>
          </a:bodyPr>
          <a:lstStyle/>
          <a:p>
            <a:pPr marL="0" indent="0">
              <a:spcBef>
                <a:spcPts val="600"/>
              </a:spcBef>
              <a:spcAft>
                <a:spcPts val="600"/>
              </a:spcAft>
              <a:buNone/>
            </a:pPr>
            <a:r>
              <a:rPr lang="en-US" sz="3800" b="1" dirty="0">
                <a:solidFill>
                  <a:schemeClr val="tx2">
                    <a:lumMod val="50000"/>
                  </a:schemeClr>
                </a:solidFill>
                <a:effectLst>
                  <a:glow rad="76200">
                    <a:schemeClr val="bg1"/>
                  </a:glow>
                </a:effectLst>
                <a:ea typeface="Microsoft YaHei" panose="020B0503020204020204" charset="-122"/>
              </a:rPr>
              <a:t>Jehovah </a:t>
            </a:r>
            <a:r>
              <a:rPr lang="en-US" sz="3800" b="1">
                <a:solidFill>
                  <a:schemeClr val="tx2">
                    <a:lumMod val="50000"/>
                  </a:schemeClr>
                </a:solidFill>
                <a:effectLst>
                  <a:glow rad="76200">
                    <a:schemeClr val="bg1"/>
                  </a:glow>
                </a:effectLst>
                <a:ea typeface="Microsoft YaHei" panose="020B0503020204020204" charset="-122"/>
              </a:rPr>
              <a:t>Rophe, </a:t>
            </a:r>
            <a:r>
              <a:rPr lang="en-US" sz="3800" b="1" dirty="0">
                <a:solidFill>
                  <a:schemeClr val="tx2">
                    <a:lumMod val="50000"/>
                  </a:schemeClr>
                </a:solidFill>
                <a:effectLst>
                  <a:glow rad="76200">
                    <a:schemeClr val="bg1"/>
                  </a:glow>
                </a:effectLst>
                <a:ea typeface="Microsoft YaHei" panose="020B0503020204020204" charset="-122"/>
              </a:rPr>
              <a:t>heal Reverend Grace's injured foot so that </a:t>
            </a:r>
            <a:r>
              <a:rPr lang="en-US" sz="3800" b="1" dirty="0" smtClean="0">
                <a:solidFill>
                  <a:schemeClr val="tx2">
                    <a:lumMod val="50000"/>
                  </a:schemeClr>
                </a:solidFill>
                <a:effectLst>
                  <a:glow rad="76200">
                    <a:schemeClr val="bg1"/>
                  </a:glow>
                </a:effectLst>
                <a:ea typeface="Microsoft YaHei" panose="020B0503020204020204" charset="-122"/>
              </a:rPr>
              <a:t>she may </a:t>
            </a:r>
            <a:r>
              <a:rPr lang="en-US" sz="3800" b="1" dirty="0">
                <a:solidFill>
                  <a:schemeClr val="tx2">
                    <a:lumMod val="50000"/>
                  </a:schemeClr>
                </a:solidFill>
                <a:effectLst>
                  <a:glow rad="76200">
                    <a:schemeClr val="bg1"/>
                  </a:glow>
                </a:effectLst>
                <a:ea typeface="Microsoft YaHei" panose="020B0503020204020204" charset="-122"/>
              </a:rPr>
              <a:t>work joyously and effectively in Japan. May the Holy Spirit fill them with understanding and compassion as they minister to and pray with our missionaries:  Reverend Timothy and his family, Karen Goh, Kathy </a:t>
            </a:r>
            <a:r>
              <a:rPr lang="en-US" sz="3800" b="1" dirty="0" err="1">
                <a:solidFill>
                  <a:schemeClr val="tx2">
                    <a:lumMod val="50000"/>
                  </a:schemeClr>
                </a:solidFill>
                <a:effectLst>
                  <a:glow rad="76200">
                    <a:schemeClr val="bg1"/>
                  </a:glow>
                </a:effectLst>
                <a:ea typeface="Microsoft YaHei" panose="020B0503020204020204" charset="-122"/>
              </a:rPr>
              <a:t>Sia</a:t>
            </a:r>
            <a:r>
              <a:rPr lang="en-US" sz="3800" b="1" dirty="0">
                <a:solidFill>
                  <a:schemeClr val="tx2">
                    <a:lumMod val="50000"/>
                  </a:schemeClr>
                </a:solidFill>
                <a:effectLst>
                  <a:glow rad="76200">
                    <a:schemeClr val="bg1"/>
                  </a:glow>
                </a:effectLst>
                <a:ea typeface="Microsoft YaHei" panose="020B0503020204020204" charset="-122"/>
              </a:rPr>
              <a:t>, Matthew and his family. Also we pray that </a:t>
            </a:r>
            <a:r>
              <a:rPr lang="en-US" sz="3800" b="1" dirty="0" smtClean="0">
                <a:solidFill>
                  <a:schemeClr val="tx2">
                    <a:lumMod val="50000"/>
                  </a:schemeClr>
                </a:solidFill>
                <a:effectLst>
                  <a:glow rad="76200">
                    <a:schemeClr val="bg1"/>
                  </a:glow>
                </a:effectLst>
                <a:ea typeface="Microsoft YaHei" panose="020B0503020204020204" charset="-122"/>
              </a:rPr>
              <a:t>they</a:t>
            </a:r>
            <a:endParaRPr lang="en-US" sz="3800" b="1" dirty="0">
              <a:solidFill>
                <a:schemeClr val="tx2">
                  <a:lumMod val="50000"/>
                </a:schemeClr>
              </a:solidFill>
              <a:effectLst>
                <a:glow rad="762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255278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1000">
              <a:srgbClr val="FCD990"/>
            </a:gs>
            <a:gs pos="100000">
              <a:srgbClr val="A8700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4" y="704288"/>
            <a:ext cx="8336437" cy="5645527"/>
          </a:xfrm>
          <a:solidFill>
            <a:srgbClr val="384C00">
              <a:alpha val="0"/>
            </a:srgbClr>
          </a:solidFill>
        </p:spPr>
        <p:txBody>
          <a:bodyPr>
            <a:noAutofit/>
          </a:bodyPr>
          <a:lstStyle/>
          <a:p>
            <a:pPr marL="0" indent="0">
              <a:spcBef>
                <a:spcPts val="600"/>
              </a:spcBef>
              <a:spcAft>
                <a:spcPts val="600"/>
              </a:spcAft>
              <a:buNone/>
            </a:pPr>
            <a:r>
              <a:rPr lang="en-US" sz="3800" b="1" dirty="0">
                <a:solidFill>
                  <a:schemeClr val="tx2">
                    <a:lumMod val="50000"/>
                  </a:schemeClr>
                </a:solidFill>
                <a:effectLst>
                  <a:glow rad="76200">
                    <a:schemeClr val="bg1"/>
                  </a:glow>
                </a:effectLst>
                <a:ea typeface="Microsoft YaHei" panose="020B0503020204020204" charset="-122"/>
              </a:rPr>
              <a:t>have fruitful interaction </a:t>
            </a:r>
            <a:r>
              <a:rPr lang="en-US" sz="3800" b="1" dirty="0" smtClean="0">
                <a:solidFill>
                  <a:schemeClr val="tx2">
                    <a:lumMod val="50000"/>
                  </a:schemeClr>
                </a:solidFill>
                <a:effectLst>
                  <a:glow rad="76200">
                    <a:schemeClr val="bg1"/>
                  </a:glow>
                </a:effectLst>
                <a:ea typeface="Microsoft YaHei" panose="020B0503020204020204" charset="-122"/>
              </a:rPr>
              <a:t>with the </a:t>
            </a:r>
            <a:r>
              <a:rPr lang="en-US" sz="3800" b="1" dirty="0">
                <a:solidFill>
                  <a:schemeClr val="tx2">
                    <a:lumMod val="50000"/>
                  </a:schemeClr>
                </a:solidFill>
                <a:effectLst>
                  <a:glow rad="76200">
                    <a:schemeClr val="bg1"/>
                  </a:glow>
                </a:effectLst>
                <a:ea typeface="Microsoft YaHei" panose="020B0503020204020204" charset="-122"/>
              </a:rPr>
              <a:t>local Japanese churches that support our missionaries and thus enhance long-term missional partnership. May God's Kingdom come to Japan! In the name of Christ, Amen.</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910322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8" r="12488"/>
          <a:stretch/>
        </p:blipFill>
        <p:spPr>
          <a:xfrm>
            <a:off x="0" y="0"/>
            <a:ext cx="9146800" cy="6858000"/>
          </a:xfrm>
          <a:prstGeom prst="rect">
            <a:avLst/>
          </a:prstGeom>
        </p:spPr>
      </p:pic>
    </p:spTree>
    <p:extLst>
      <p:ext uri="{BB962C8B-B14F-4D97-AF65-F5344CB8AC3E}">
        <p14:creationId xmlns:p14="http://schemas.microsoft.com/office/powerpoint/2010/main" val="1499395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5" name="Picture 4"/>
          <p:cNvPicPr>
            <a:picLocks noChangeAspect="1"/>
          </p:cNvPicPr>
          <p:nvPr/>
        </p:nvPicPr>
        <p:blipFill rotWithShape="1">
          <a:blip r:embed="rId2"/>
          <a:srcRect l="12448" r="12448"/>
          <a:stretch/>
        </p:blipFill>
        <p:spPr>
          <a:xfrm>
            <a:off x="-24064" y="0"/>
            <a:ext cx="9168064" cy="6866550"/>
          </a:xfrm>
          <a:prstGeom prst="rect">
            <a:avLst/>
          </a:prstGeom>
        </p:spPr>
      </p:pic>
    </p:spTree>
    <p:extLst>
      <p:ext uri="{BB962C8B-B14F-4D97-AF65-F5344CB8AC3E}">
        <p14:creationId xmlns:p14="http://schemas.microsoft.com/office/powerpoint/2010/main" val="4037589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87" r="12517"/>
          <a:stretch/>
        </p:blipFill>
        <p:spPr>
          <a:xfrm>
            <a:off x="0" y="0"/>
            <a:ext cx="9144000" cy="6867524"/>
          </a:xfrm>
          <a:prstGeom prst="rect">
            <a:avLst/>
          </a:prstGeom>
        </p:spPr>
      </p:pic>
    </p:spTree>
    <p:extLst>
      <p:ext uri="{BB962C8B-B14F-4D97-AF65-F5344CB8AC3E}">
        <p14:creationId xmlns:p14="http://schemas.microsoft.com/office/powerpoint/2010/main" val="633975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170</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2023-04-19T01:31:47Z</dcterms:created>
  <dcterms:modified xsi:type="dcterms:W3CDTF">2023-04-26T01:13:27Z</dcterms:modified>
</cp:coreProperties>
</file>