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276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794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577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690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3410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9893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525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987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020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88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937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42872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3000">
              <a:srgbClr val="00B0F0">
                <a:alpha val="0"/>
              </a:srgbClr>
            </a:gs>
            <a:gs pos="0">
              <a:schemeClr val="accent1">
                <a:lumMod val="5000"/>
                <a:lumOff val="95000"/>
              </a:schemeClr>
            </a:gs>
            <a:gs pos="98000">
              <a:srgbClr val="00668A">
                <a:lumMod val="82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glow>
                </a:effectLst>
                <a:ea typeface="Microsoft YaHei" panose="020B0503020204020204" charset="-122"/>
              </a:rPr>
              <a:t>Dear Heavenly Father, thank You for using Reverend and Mrs. </a:t>
            </a:r>
            <a:r>
              <a:rPr lang="en-US" sz="3600" b="1" dirty="0" err="1">
                <a:solidFill>
                  <a:schemeClr val="tx2">
                    <a:lumMod val="50000"/>
                  </a:schemeClr>
                </a:solidFill>
                <a:effectLst>
                  <a:glow rad="76200">
                    <a:schemeClr val="bg1"/>
                  </a:glow>
                </a:effectLst>
                <a:ea typeface="Microsoft YaHei" panose="020B0503020204020204" charset="-122"/>
              </a:rPr>
              <a:t>Hii</a:t>
            </a:r>
            <a:r>
              <a:rPr lang="en-US" sz="3600" b="1" dirty="0">
                <a:solidFill>
                  <a:schemeClr val="tx2">
                    <a:lumMod val="50000"/>
                  </a:schemeClr>
                </a:solidFill>
                <a:effectLst>
                  <a:glow rad="76200">
                    <a:schemeClr val="bg1"/>
                  </a:glow>
                </a:effectLst>
                <a:ea typeface="Microsoft YaHei" panose="020B0503020204020204" charset="-122"/>
              </a:rPr>
              <a:t> Kong </a:t>
            </a:r>
            <a:r>
              <a:rPr lang="en-US" sz="3600" b="1" dirty="0" err="1">
                <a:solidFill>
                  <a:schemeClr val="tx2">
                    <a:lumMod val="50000"/>
                  </a:schemeClr>
                </a:solidFill>
                <a:effectLst>
                  <a:glow rad="76200">
                    <a:schemeClr val="bg1"/>
                  </a:glow>
                </a:effectLst>
                <a:ea typeface="Microsoft YaHei" panose="020B0503020204020204" charset="-122"/>
              </a:rPr>
              <a:t>Ching</a:t>
            </a:r>
            <a:r>
              <a:rPr lang="en-US" sz="3600" b="1" dirty="0">
                <a:solidFill>
                  <a:schemeClr val="tx2">
                    <a:lumMod val="50000"/>
                  </a:schemeClr>
                </a:solidFill>
                <a:effectLst>
                  <a:glow rad="76200">
                    <a:schemeClr val="bg1"/>
                  </a:glow>
                </a:effectLst>
                <a:ea typeface="Microsoft YaHei" panose="020B0503020204020204" charset="-122"/>
              </a:rPr>
              <a:t> and their three daughters for missionary works in the United Kingdom. They pastor the Chinese who have gone to the United Kingdom from various countries, including the many recent new immigrants from Hong Kong. We ask the Holy Spirit to fill the King's Cross Methodist Church's pastoral team, church leaders </a:t>
            </a:r>
            <a:r>
              <a:rPr lang="en-US" sz="3600" b="1" dirty="0" smtClean="0">
                <a:solidFill>
                  <a:schemeClr val="tx2">
                    <a:lumMod val="50000"/>
                  </a:schemeClr>
                </a:solidFill>
                <a:effectLst>
                  <a:glow rad="76200">
                    <a:schemeClr val="bg1"/>
                  </a:glow>
                </a:effectLst>
                <a:ea typeface="Microsoft YaHei" panose="020B0503020204020204" charset="-122"/>
              </a:rPr>
              <a:t>and</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067514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3000">
              <a:srgbClr val="00B0F0">
                <a:alpha val="0"/>
              </a:srgbClr>
            </a:gs>
            <a:gs pos="0">
              <a:schemeClr val="accent1">
                <a:lumMod val="5000"/>
                <a:lumOff val="95000"/>
              </a:schemeClr>
            </a:gs>
            <a:gs pos="98000">
              <a:srgbClr val="00668A">
                <a:lumMod val="82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glow>
                </a:effectLst>
                <a:ea typeface="Microsoft YaHei" panose="020B0503020204020204" charset="-122"/>
              </a:rPr>
              <a:t>volunteers</a:t>
            </a:r>
            <a:r>
              <a:rPr lang="en-US" sz="3600" b="1" dirty="0">
                <a:solidFill>
                  <a:schemeClr val="tx2">
                    <a:lumMod val="50000"/>
                  </a:schemeClr>
                </a:solidFill>
                <a:effectLst>
                  <a:glow rad="76200">
                    <a:schemeClr val="bg1"/>
                  </a:glow>
                </a:effectLst>
                <a:ea typeface="Microsoft YaHei" panose="020B0503020204020204" charset="-122"/>
              </a:rPr>
              <a:t>. They may work </a:t>
            </a:r>
            <a:r>
              <a:rPr lang="en-US" sz="3600" b="1" dirty="0" smtClean="0">
                <a:solidFill>
                  <a:schemeClr val="tx2">
                    <a:lumMod val="50000"/>
                  </a:schemeClr>
                </a:solidFill>
                <a:effectLst>
                  <a:glow rad="76200">
                    <a:schemeClr val="bg1"/>
                  </a:glow>
                </a:effectLst>
                <a:ea typeface="Microsoft YaHei" panose="020B0503020204020204" charset="-122"/>
              </a:rPr>
              <a:t>in unity and advance the Gospel effectively. We also ask Jehovah </a:t>
            </a:r>
            <a:r>
              <a:rPr lang="en-US" sz="3600" b="1" dirty="0" err="1" smtClean="0">
                <a:solidFill>
                  <a:schemeClr val="tx2">
                    <a:lumMod val="50000"/>
                  </a:schemeClr>
                </a:solidFill>
                <a:effectLst>
                  <a:glow rad="76200">
                    <a:schemeClr val="bg1"/>
                  </a:glow>
                </a:effectLst>
                <a:ea typeface="Microsoft YaHei" panose="020B0503020204020204" charset="-122"/>
              </a:rPr>
              <a:t>Jireh</a:t>
            </a:r>
            <a:r>
              <a:rPr lang="en-US" sz="3600" b="1" dirty="0" smtClean="0">
                <a:solidFill>
                  <a:schemeClr val="tx2">
                    <a:lumMod val="50000"/>
                  </a:schemeClr>
                </a:solidFill>
                <a:effectLst>
                  <a:glow rad="76200">
                    <a:schemeClr val="bg1"/>
                  </a:glow>
                </a:effectLst>
                <a:ea typeface="Microsoft YaHei" panose="020B0503020204020204" charset="-122"/>
              </a:rPr>
              <a:t> to prepare committed volunteers who would serve the children, youths and adults in the church and the community. On the coming May 6, the coronation day of Charles </a:t>
            </a:r>
            <a:r>
              <a:rPr lang="en-US" altLang="zh-CN" sz="3600" b="1" dirty="0" smtClean="0">
                <a:solidFill>
                  <a:schemeClr val="tx2">
                    <a:lumMod val="50000"/>
                  </a:schemeClr>
                </a:solidFill>
                <a:effectLst>
                  <a:glow rad="76200">
                    <a:schemeClr val="bg1"/>
                  </a:glow>
                </a:effectLst>
                <a:ea typeface="Microsoft YaHei" panose="020B0503020204020204" charset="-122"/>
              </a:rPr>
              <a:t>III</a:t>
            </a:r>
            <a:r>
              <a:rPr lang="en-US" sz="3600" b="1" dirty="0" smtClean="0">
                <a:solidFill>
                  <a:schemeClr val="tx2">
                    <a:lumMod val="50000"/>
                  </a:schemeClr>
                </a:solidFill>
                <a:effectLst>
                  <a:glow rad="76200">
                    <a:schemeClr val="bg1"/>
                  </a:glow>
                </a:effectLst>
                <a:ea typeface="Microsoft YaHei" panose="020B0503020204020204" charset="-122"/>
              </a:rPr>
              <a:t>, the Chinese churches in London will cooperate with the Chinese community's organizations to hold celebrations, cultural performances, and</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65734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3000">
              <a:srgbClr val="00B0F0">
                <a:alpha val="0"/>
              </a:srgbClr>
            </a:gs>
            <a:gs pos="0">
              <a:schemeClr val="accent1">
                <a:lumMod val="5000"/>
                <a:lumOff val="95000"/>
              </a:schemeClr>
            </a:gs>
            <a:gs pos="98000">
              <a:srgbClr val="00668A">
                <a:lumMod val="82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glow>
                </a:effectLst>
                <a:ea typeface="Microsoft YaHei" panose="020B0503020204020204" charset="-122"/>
              </a:rPr>
              <a:t>public lectures. The churches also work with the </a:t>
            </a:r>
            <a:r>
              <a:rPr lang="en-US" sz="3600" b="1" dirty="0" err="1" smtClean="0">
                <a:solidFill>
                  <a:schemeClr val="tx2">
                    <a:lumMod val="50000"/>
                  </a:schemeClr>
                </a:solidFill>
                <a:effectLst>
                  <a:glow rad="76200">
                    <a:schemeClr val="bg1"/>
                  </a:glow>
                </a:effectLst>
                <a:ea typeface="Microsoft YaHei" panose="020B0503020204020204" charset="-122"/>
              </a:rPr>
              <a:t>Gideons</a:t>
            </a:r>
            <a:r>
              <a:rPr lang="en-US" sz="3600" b="1" dirty="0" smtClean="0">
                <a:solidFill>
                  <a:schemeClr val="tx2">
                    <a:lumMod val="50000"/>
                  </a:schemeClr>
                </a:solidFill>
                <a:effectLst>
                  <a:glow rad="76200">
                    <a:schemeClr val="bg1"/>
                  </a:glow>
                </a:effectLst>
                <a:ea typeface="Microsoft YaHei" panose="020B0503020204020204" charset="-122"/>
              </a:rPr>
              <a:t> International to distribute Bibles to hotels in London. May the resurrection power of our Lord Jesus Christ be with this series of events, that it will spread the Good News of Christ and demonstrate Christian love for the nation. In the name of Jesus Christ, Amen.</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270257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89"/>
          <a:stretch/>
        </p:blipFill>
        <p:spPr>
          <a:xfrm>
            <a:off x="-1" y="0"/>
            <a:ext cx="9146763" cy="6858000"/>
          </a:xfrm>
          <a:prstGeom prst="rect">
            <a:avLst/>
          </a:prstGeom>
        </p:spPr>
      </p:pic>
    </p:spTree>
    <p:extLst>
      <p:ext uri="{BB962C8B-B14F-4D97-AF65-F5344CB8AC3E}">
        <p14:creationId xmlns:p14="http://schemas.microsoft.com/office/powerpoint/2010/main" val="2861494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9" r="12440"/>
          <a:stretch/>
        </p:blipFill>
        <p:spPr>
          <a:xfrm>
            <a:off x="0" y="0"/>
            <a:ext cx="9153866" cy="6858000"/>
          </a:xfrm>
          <a:prstGeom prst="rect">
            <a:avLst/>
          </a:prstGeom>
        </p:spPr>
      </p:pic>
    </p:spTree>
    <p:extLst>
      <p:ext uri="{BB962C8B-B14F-4D97-AF65-F5344CB8AC3E}">
        <p14:creationId xmlns:p14="http://schemas.microsoft.com/office/powerpoint/2010/main" val="2781455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4" r="12491"/>
          <a:stretch/>
        </p:blipFill>
        <p:spPr>
          <a:xfrm>
            <a:off x="-1" y="0"/>
            <a:ext cx="9149569" cy="6858000"/>
          </a:xfrm>
          <a:prstGeom prst="rect">
            <a:avLst/>
          </a:prstGeom>
        </p:spPr>
      </p:pic>
    </p:spTree>
    <p:extLst>
      <p:ext uri="{BB962C8B-B14F-4D97-AF65-F5344CB8AC3E}">
        <p14:creationId xmlns:p14="http://schemas.microsoft.com/office/powerpoint/2010/main" val="2186106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211</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2023-04-11T06:48:34Z</dcterms:created>
  <dcterms:modified xsi:type="dcterms:W3CDTF">2023-04-11T06:54:16Z</dcterms:modified>
</cp:coreProperties>
</file>