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0" d="100"/>
          <a:sy n="80" d="100"/>
        </p:scale>
        <p:origin x="16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11/2/2022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0692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11/2/2022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82002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11/2/2022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26410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11/2/2022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776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11/2/2022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32278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11/2/2022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1657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11/2/2022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40661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11/2/2022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92270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11/2/2022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24742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11/2/2022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03247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11/2/2022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38873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11/2/2022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97700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9000">
              <a:schemeClr val="accent3">
                <a:lumMod val="20000"/>
                <a:lumOff val="80000"/>
              </a:schemeClr>
            </a:gs>
            <a:gs pos="100000">
              <a:schemeClr val="accent5">
                <a:lumMod val="75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39837" y="704288"/>
            <a:ext cx="8542117" cy="5791200"/>
          </a:xfrm>
        </p:spPr>
        <p:txBody>
          <a:bodyPr>
            <a:noAutofit/>
          </a:bodyPr>
          <a:lstStyle/>
          <a:p>
            <a:pPr marL="0" indent="0" fontAlgn="auto">
              <a:spcBef>
                <a:spcPts val="0"/>
              </a:spcBef>
              <a:buNone/>
            </a:pPr>
            <a:r>
              <a:rPr lang="en-US" sz="3600" b="1" dirty="0">
                <a:solidFill>
                  <a:schemeClr val="tx2">
                    <a:lumMod val="50000"/>
                  </a:schemeClr>
                </a:solidFill>
                <a:effectLst>
                  <a:glow rad="76200">
                    <a:schemeClr val="bg1"/>
                  </a:glow>
                </a:effectLst>
                <a:ea typeface="Microsoft YaHei" panose="020B0503020204020204" charset="-122"/>
              </a:rPr>
              <a:t>Dear Heavenly Father, now is the time for our various parish missions </a:t>
            </a:r>
            <a:r>
              <a:rPr lang="en-US" sz="3600" b="1" dirty="0" smtClean="0">
                <a:solidFill>
                  <a:schemeClr val="tx2">
                    <a:lumMod val="50000"/>
                  </a:schemeClr>
                </a:solidFill>
                <a:effectLst>
                  <a:glow rad="76200">
                    <a:schemeClr val="bg1"/>
                  </a:glow>
                </a:effectLst>
                <a:ea typeface="Microsoft YaHei" panose="020B0503020204020204" charset="-122"/>
              </a:rPr>
              <a:t>committee </a:t>
            </a:r>
            <a:r>
              <a:rPr lang="en-US" sz="3600" b="1" dirty="0">
                <a:solidFill>
                  <a:schemeClr val="tx2">
                    <a:lumMod val="50000"/>
                  </a:schemeClr>
                </a:solidFill>
                <a:effectLst>
                  <a:glow rad="76200">
                    <a:schemeClr val="bg1"/>
                  </a:glow>
                </a:effectLst>
                <a:ea typeface="Microsoft YaHei" panose="020B0503020204020204" charset="-122"/>
              </a:rPr>
              <a:t>district chairpersons to meet with the pastoral missions committee chiefs to discuss the coming year's missions ministry. Please grant them wisdom and </a:t>
            </a:r>
            <a:r>
              <a:rPr lang="en-US" sz="3600" b="1" dirty="0" smtClean="0">
                <a:solidFill>
                  <a:schemeClr val="tx2">
                    <a:lumMod val="50000"/>
                  </a:schemeClr>
                </a:solidFill>
                <a:effectLst>
                  <a:glow rad="76200">
                    <a:schemeClr val="bg1"/>
                  </a:glow>
                </a:effectLst>
                <a:ea typeface="Microsoft YaHei" panose="020B0503020204020204" charset="-122"/>
              </a:rPr>
              <a:t>vision </a:t>
            </a:r>
            <a:r>
              <a:rPr lang="en-US" sz="3600" b="1" dirty="0">
                <a:solidFill>
                  <a:schemeClr val="tx2">
                    <a:lumMod val="50000"/>
                  </a:schemeClr>
                </a:solidFill>
                <a:effectLst>
                  <a:glow rad="76200">
                    <a:schemeClr val="bg1"/>
                  </a:glow>
                </a:effectLst>
                <a:ea typeface="Microsoft YaHei" panose="020B0503020204020204" charset="-122"/>
              </a:rPr>
              <a:t>as they go for breakthroughs and innovations with faith and courage. May they be strengthened to </a:t>
            </a:r>
            <a:r>
              <a:rPr lang="en-US" sz="3600" b="1" dirty="0" err="1">
                <a:solidFill>
                  <a:schemeClr val="tx2">
                    <a:lumMod val="50000"/>
                  </a:schemeClr>
                </a:solidFill>
                <a:effectLst>
                  <a:glow rad="76200">
                    <a:schemeClr val="bg1"/>
                  </a:glow>
                </a:effectLst>
                <a:ea typeface="Microsoft YaHei" panose="020B0503020204020204" charset="-122"/>
              </a:rPr>
              <a:t>mobilise</a:t>
            </a:r>
            <a:r>
              <a:rPr lang="en-US" sz="3600" b="1" dirty="0">
                <a:solidFill>
                  <a:schemeClr val="tx2">
                    <a:lumMod val="50000"/>
                  </a:schemeClr>
                </a:solidFill>
                <a:effectLst>
                  <a:glow rad="76200">
                    <a:schemeClr val="bg1"/>
                  </a:glow>
                </a:effectLst>
                <a:ea typeface="Microsoft YaHei" panose="020B0503020204020204" charset="-122"/>
              </a:rPr>
              <a:t> the missions ministry and raise up </a:t>
            </a:r>
            <a:r>
              <a:rPr lang="en-US" sz="3600" b="1" dirty="0" smtClean="0">
                <a:solidFill>
                  <a:schemeClr val="tx2">
                    <a:lumMod val="50000"/>
                  </a:schemeClr>
                </a:solidFill>
                <a:effectLst>
                  <a:glow rad="76200">
                    <a:schemeClr val="bg1"/>
                  </a:glow>
                </a:effectLst>
                <a:ea typeface="Microsoft YaHei" panose="020B0503020204020204" charset="-122"/>
              </a:rPr>
              <a:t>the </a:t>
            </a:r>
            <a:r>
              <a:rPr lang="en-US" sz="3600" b="1" dirty="0">
                <a:solidFill>
                  <a:schemeClr val="tx2">
                    <a:lumMod val="50000"/>
                  </a:schemeClr>
                </a:solidFill>
                <a:effectLst>
                  <a:glow rad="76200">
                    <a:schemeClr val="bg1"/>
                  </a:glow>
                </a:effectLst>
                <a:ea typeface="Microsoft YaHei" panose="020B0503020204020204" charset="-122"/>
              </a:rPr>
              <a:t>missions</a:t>
            </a:r>
            <a:r>
              <a:rPr lang="en-US" sz="3600" b="1" dirty="0" smtClean="0">
                <a:solidFill>
                  <a:schemeClr val="tx2">
                    <a:lumMod val="50000"/>
                  </a:schemeClr>
                </a:solidFill>
                <a:effectLst>
                  <a:glow rad="76200">
                    <a:schemeClr val="bg1"/>
                  </a:glow>
                </a:effectLst>
                <a:ea typeface="Microsoft YaHei" panose="020B0503020204020204" charset="-122"/>
              </a:rPr>
              <a:t>'</a:t>
            </a:r>
            <a:endParaRPr lang="en-US"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5" name="TextBox 4"/>
          <p:cNvSpPr txBox="1"/>
          <p:nvPr/>
        </p:nvSpPr>
        <p:spPr>
          <a:xfrm>
            <a:off x="7510507" y="6184486"/>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Cont...</a:t>
            </a:r>
          </a:p>
        </p:txBody>
      </p:sp>
    </p:spTree>
    <p:extLst>
      <p:ext uri="{BB962C8B-B14F-4D97-AF65-F5344CB8AC3E}">
        <p14:creationId xmlns:p14="http://schemas.microsoft.com/office/powerpoint/2010/main" val="10054265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9000">
              <a:schemeClr val="accent3">
                <a:lumMod val="20000"/>
                <a:lumOff val="80000"/>
              </a:schemeClr>
            </a:gs>
            <a:gs pos="100000">
              <a:schemeClr val="accent5">
                <a:lumMod val="75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93539" y="171853"/>
            <a:ext cx="8518967" cy="6571920"/>
          </a:xfrm>
        </p:spPr>
        <p:txBody>
          <a:bodyPr>
            <a:noAutofit/>
          </a:bodyPr>
          <a:lstStyle/>
          <a:p>
            <a:pPr marL="0" indent="0">
              <a:spcBef>
                <a:spcPts val="0"/>
              </a:spcBef>
              <a:buNone/>
            </a:pPr>
            <a:r>
              <a:rPr lang="en-US" sz="3600" b="1" dirty="0">
                <a:solidFill>
                  <a:schemeClr val="tx2">
                    <a:lumMod val="50000"/>
                  </a:schemeClr>
                </a:solidFill>
                <a:effectLst>
                  <a:glow rad="76200">
                    <a:schemeClr val="bg1"/>
                  </a:glow>
                </a:effectLst>
                <a:ea typeface="Microsoft YaHei" panose="020B0503020204020204" charset="-122"/>
              </a:rPr>
              <a:t>awareness </a:t>
            </a:r>
            <a:r>
              <a:rPr lang="en-US" sz="3600" b="1" dirty="0" smtClean="0">
                <a:solidFill>
                  <a:schemeClr val="tx2">
                    <a:lumMod val="50000"/>
                  </a:schemeClr>
                </a:solidFill>
                <a:effectLst>
                  <a:glow rad="76200">
                    <a:schemeClr val="bg1"/>
                  </a:glow>
                </a:effectLst>
                <a:ea typeface="Microsoft YaHei" panose="020B0503020204020204" charset="-122"/>
              </a:rPr>
              <a:t>among </a:t>
            </a:r>
            <a:r>
              <a:rPr lang="en-US" sz="3600" b="1" dirty="0">
                <a:solidFill>
                  <a:schemeClr val="tx2">
                    <a:lumMod val="50000"/>
                  </a:schemeClr>
                </a:solidFill>
                <a:effectLst>
                  <a:glow rad="76200">
                    <a:schemeClr val="bg1"/>
                  </a:glow>
                </a:effectLst>
                <a:ea typeface="Microsoft YaHei" panose="020B0503020204020204" charset="-122"/>
              </a:rPr>
              <a:t>our believers. May the Holy Spirit move amongst them to prompt our brothers and sisters to heed the call of the Great Commission and readily come forward to be equipped and </a:t>
            </a:r>
            <a:r>
              <a:rPr lang="en-US" sz="3600" b="1" dirty="0" err="1">
                <a:solidFill>
                  <a:schemeClr val="tx2">
                    <a:lumMod val="50000"/>
                  </a:schemeClr>
                </a:solidFill>
                <a:effectLst>
                  <a:glow rad="76200">
                    <a:schemeClr val="bg1"/>
                  </a:glow>
                </a:effectLst>
                <a:ea typeface="Microsoft YaHei" panose="020B0503020204020204" charset="-122"/>
              </a:rPr>
              <a:t>moulded</a:t>
            </a:r>
            <a:r>
              <a:rPr lang="en-US" sz="3600" b="1" dirty="0">
                <a:solidFill>
                  <a:schemeClr val="tx2">
                    <a:lumMod val="50000"/>
                  </a:schemeClr>
                </a:solidFill>
                <a:effectLst>
                  <a:glow rad="76200">
                    <a:schemeClr val="bg1"/>
                  </a:glow>
                </a:effectLst>
                <a:ea typeface="Microsoft YaHei" panose="020B0503020204020204" charset="-122"/>
              </a:rPr>
              <a:t> by You, Lord. We pray for You to rally our Sarawak Chinese Annual Conference to raise the missions' call so as to serve this generation via the Gospel. Just as King David had served the people of his era. In Jesus Christ's name we pray, Amen.</a:t>
            </a:r>
          </a:p>
          <a:p>
            <a:pPr marL="0" indent="0" fontAlgn="auto">
              <a:spcBef>
                <a:spcPts val="0"/>
              </a:spcBef>
              <a:buNone/>
            </a:pPr>
            <a:endParaRPr lang="en-US" sz="3600" b="1" dirty="0" smtClean="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5254906" y="6247203"/>
            <a:ext cx="405114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Tree>
    <p:extLst>
      <p:ext uri="{BB962C8B-B14F-4D97-AF65-F5344CB8AC3E}">
        <p14:creationId xmlns:p14="http://schemas.microsoft.com/office/powerpoint/2010/main" val="29106552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27" r="12423"/>
          <a:stretch/>
        </p:blipFill>
        <p:spPr>
          <a:xfrm>
            <a:off x="-1" y="0"/>
            <a:ext cx="9150223" cy="6858000"/>
          </a:xfrm>
          <a:prstGeom prst="rect">
            <a:avLst/>
          </a:prstGeom>
        </p:spPr>
      </p:pic>
    </p:spTree>
    <p:extLst>
      <p:ext uri="{BB962C8B-B14F-4D97-AF65-F5344CB8AC3E}">
        <p14:creationId xmlns:p14="http://schemas.microsoft.com/office/powerpoint/2010/main" val="22452044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38" r="12540"/>
          <a:stretch/>
        </p:blipFill>
        <p:spPr>
          <a:xfrm>
            <a:off x="0" y="0"/>
            <a:ext cx="9144000" cy="6865173"/>
          </a:xfrm>
          <a:prstGeom prst="rect">
            <a:avLst/>
          </a:prstGeom>
        </p:spPr>
      </p:pic>
    </p:spTree>
    <p:extLst>
      <p:ext uri="{BB962C8B-B14F-4D97-AF65-F5344CB8AC3E}">
        <p14:creationId xmlns:p14="http://schemas.microsoft.com/office/powerpoint/2010/main" val="751962114"/>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TotalTime>
  <Words>162</Words>
  <Application>Microsoft Office PowerPoint</Application>
  <PresentationFormat>On-screen Show (4:3)</PresentationFormat>
  <Paragraphs>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cp:revision>
  <dcterms:created xsi:type="dcterms:W3CDTF">2022-10-25T05:57:05Z</dcterms:created>
  <dcterms:modified xsi:type="dcterms:W3CDTF">2022-11-02T01:55:22Z</dcterms:modified>
</cp:coreProperties>
</file>