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80" d="100"/>
          <a:sy n="80" d="100"/>
        </p:scale>
        <p:origin x="165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10/19/2022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63436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10/19/2022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69802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10/19/2022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297611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10/19/2022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649769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10/19/2022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630869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10/19/2022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270211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10/19/2022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8" name="Footer Placeholder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639829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10/19/2022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205181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10/19/2022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189819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10/19/2022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971731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10/19/2022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667975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10/19/2022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6163120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rgbClr val="421C5E">
                <a:alpha val="77000"/>
              </a:srgb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39838" y="704288"/>
            <a:ext cx="8403220" cy="5791200"/>
          </a:xfrm>
        </p:spPr>
        <p:txBody>
          <a:bodyPr>
            <a:noAutofit/>
          </a:bodyPr>
          <a:lstStyle/>
          <a:p>
            <a:pPr marL="0" indent="0" fontAlgn="auto">
              <a:spcBef>
                <a:spcPts val="0"/>
              </a:spcBef>
              <a:buNone/>
            </a:pPr>
            <a:r>
              <a:rPr lang="en-US" sz="3600" b="1" dirty="0">
                <a:solidFill>
                  <a:schemeClr val="tx2">
                    <a:lumMod val="50000"/>
                  </a:schemeClr>
                </a:solidFill>
                <a:effectLst>
                  <a:glow rad="76200">
                    <a:schemeClr val="bg1"/>
                  </a:glow>
                </a:effectLst>
                <a:ea typeface="Microsoft YaHei" panose="020B0503020204020204" charset="-122"/>
              </a:rPr>
              <a:t>Our God of abounding grace, we thank You for Your providence in the form of offerings from the churches. As such we have funds for the support of missionaries and ministry. Please guide our Missions Board members and directors to hold true the missions commission and vision as they plan and </a:t>
            </a:r>
            <a:r>
              <a:rPr lang="en-US" sz="3600" b="1" dirty="0" err="1">
                <a:solidFill>
                  <a:schemeClr val="tx2">
                    <a:lumMod val="50000"/>
                  </a:schemeClr>
                </a:solidFill>
                <a:effectLst>
                  <a:glow rad="76200">
                    <a:schemeClr val="bg1"/>
                  </a:glow>
                </a:effectLst>
                <a:ea typeface="Microsoft YaHei" panose="020B0503020204020204" charset="-122"/>
              </a:rPr>
              <a:t>mobilise</a:t>
            </a:r>
            <a:r>
              <a:rPr lang="en-US" sz="3600" b="1" dirty="0">
                <a:solidFill>
                  <a:schemeClr val="tx2">
                    <a:lumMod val="50000"/>
                  </a:schemeClr>
                </a:solidFill>
                <a:effectLst>
                  <a:glow rad="76200">
                    <a:schemeClr val="bg1"/>
                  </a:glow>
                </a:effectLst>
                <a:ea typeface="Microsoft YaHei" panose="020B0503020204020204" charset="-122"/>
              </a:rPr>
              <a:t> the missions ministry. As they equip workers, care </a:t>
            </a:r>
            <a:r>
              <a:rPr lang="en-US" sz="3600" b="1" dirty="0" smtClean="0">
                <a:solidFill>
                  <a:schemeClr val="tx2">
                    <a:lumMod val="50000"/>
                  </a:schemeClr>
                </a:solidFill>
                <a:effectLst>
                  <a:glow rad="76200">
                    <a:schemeClr val="bg1"/>
                  </a:glow>
                </a:effectLst>
                <a:ea typeface="Microsoft YaHei" panose="020B0503020204020204" charset="-122"/>
              </a:rPr>
              <a:t>for</a:t>
            </a:r>
            <a:r>
              <a:rPr lang="en-US" sz="3600" b="1" dirty="0">
                <a:solidFill>
                  <a:schemeClr val="tx2">
                    <a:lumMod val="50000"/>
                  </a:schemeClr>
                </a:solidFill>
                <a:effectLst>
                  <a:glow rad="76200">
                    <a:schemeClr val="bg1"/>
                  </a:glow>
                </a:effectLst>
                <a:ea typeface="Microsoft YaHei" panose="020B0503020204020204" charset="-122"/>
              </a:rPr>
              <a:t> and oversee missionaries to bless the </a:t>
            </a:r>
            <a:endParaRPr lang="en-US" sz="3600" b="1" dirty="0">
              <a:solidFill>
                <a:schemeClr val="tx2">
                  <a:lumMod val="50000"/>
                </a:schemeClr>
              </a:solidFill>
              <a:effectLst>
                <a:glow rad="76200">
                  <a:schemeClr val="bg1"/>
                </a:glow>
              </a:effectLst>
              <a:ea typeface="Microsoft YaHei" panose="020B0503020204020204" charset="-122"/>
            </a:endParaRPr>
          </a:p>
        </p:txBody>
      </p:sp>
      <p:sp>
        <p:nvSpPr>
          <p:cNvPr id="4" name="Title 1"/>
          <p:cNvSpPr txBox="1"/>
          <p:nvPr/>
        </p:nvSpPr>
        <p:spPr>
          <a:xfrm>
            <a:off x="0" y="207718"/>
            <a:ext cx="9144000" cy="49657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1" i="0" u="none" strike="noStrike" kern="1200" cap="none" spc="0" normalizeH="0" baseline="0" noProof="0" dirty="0">
                <a:ln>
                  <a:noFill/>
                </a:ln>
                <a:solidFill>
                  <a:srgbClr val="FF0000"/>
                </a:solidFill>
                <a:effectLst>
                  <a:glow rad="127000">
                    <a:prstClr val="white"/>
                  </a:glow>
                </a:effectLst>
                <a:uLnTx/>
                <a:uFillTx/>
                <a:latin typeface="Calibri" panose="020F0502020204030204"/>
                <a:ea typeface="Microsoft YaHei" panose="020B0503020204020204" charset="-122"/>
                <a:cs typeface="Calibri" panose="020F0502020204030204" charset="0"/>
              </a:rPr>
              <a:t>Missionary Care</a:t>
            </a:r>
          </a:p>
        </p:txBody>
      </p:sp>
      <p:sp>
        <p:nvSpPr>
          <p:cNvPr id="5" name="TextBox 4"/>
          <p:cNvSpPr txBox="1"/>
          <p:nvPr/>
        </p:nvSpPr>
        <p:spPr>
          <a:xfrm>
            <a:off x="7510507" y="6184486"/>
            <a:ext cx="1471448" cy="64516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srgbClr val="FF0000"/>
                </a:solidFill>
                <a:effectLst>
                  <a:glow rad="88900">
                    <a:prstClr val="white"/>
                  </a:glow>
                </a:effectLst>
                <a:uLnTx/>
                <a:uFillTx/>
                <a:latin typeface="Calibri" panose="020F0502020204030204"/>
                <a:ea typeface="Microsoft YaHei" panose="020B0503020204020204" charset="-122"/>
                <a:cs typeface="+mn-cs"/>
              </a:rPr>
              <a:t>Cont...</a:t>
            </a:r>
          </a:p>
        </p:txBody>
      </p:sp>
    </p:spTree>
    <p:extLst>
      <p:ext uri="{BB962C8B-B14F-4D97-AF65-F5344CB8AC3E}">
        <p14:creationId xmlns:p14="http://schemas.microsoft.com/office/powerpoint/2010/main" val="20209510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rgbClr val="421C5E">
                <a:alpha val="77000"/>
              </a:srgb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39838" y="704288"/>
            <a:ext cx="8403220" cy="5791200"/>
          </a:xfrm>
        </p:spPr>
        <p:txBody>
          <a:bodyPr>
            <a:noAutofit/>
          </a:bodyPr>
          <a:lstStyle/>
          <a:p>
            <a:pPr marL="0" indent="0" fontAlgn="auto">
              <a:spcBef>
                <a:spcPts val="0"/>
              </a:spcBef>
              <a:buNone/>
            </a:pPr>
            <a:r>
              <a:rPr lang="en-US" sz="3600" b="1" dirty="0" smtClean="0">
                <a:solidFill>
                  <a:schemeClr val="tx2">
                    <a:lumMod val="50000"/>
                  </a:schemeClr>
                </a:solidFill>
                <a:effectLst>
                  <a:glow rad="76200">
                    <a:schemeClr val="bg1"/>
                  </a:glow>
                </a:effectLst>
                <a:ea typeface="Microsoft YaHei" panose="020B0503020204020204" charset="-122"/>
              </a:rPr>
              <a:t>unreached </a:t>
            </a:r>
            <a:r>
              <a:rPr lang="en-US" sz="3600" b="1" dirty="0">
                <a:solidFill>
                  <a:schemeClr val="tx2">
                    <a:lumMod val="50000"/>
                  </a:schemeClr>
                </a:solidFill>
                <a:effectLst>
                  <a:glow rad="76200">
                    <a:schemeClr val="bg1"/>
                  </a:glow>
                </a:effectLst>
                <a:ea typeface="Microsoft YaHei" panose="020B0503020204020204" charset="-122"/>
              </a:rPr>
              <a:t>people groups. We pray for the various churches to increase the missions awareness of their congregation. May the Lord raise up strong and courageous missionaries who are ready to endure hardship. May they be ever zealous to press on towards the missions goal and accomplish the Great Commission which has been entrusted to us. In Jesus Christ's name we pray, Amen.</a:t>
            </a:r>
            <a:endParaRPr lang="en-US" sz="3600" b="1" dirty="0">
              <a:solidFill>
                <a:schemeClr val="tx2">
                  <a:lumMod val="50000"/>
                </a:schemeClr>
              </a:solidFill>
              <a:effectLst>
                <a:glow rad="76200">
                  <a:schemeClr val="bg1"/>
                </a:glow>
              </a:effectLst>
              <a:ea typeface="Microsoft YaHei" panose="020B0503020204020204" charset="-122"/>
            </a:endParaRPr>
          </a:p>
        </p:txBody>
      </p:sp>
      <p:sp>
        <p:nvSpPr>
          <p:cNvPr id="4" name="Title 1"/>
          <p:cNvSpPr txBox="1"/>
          <p:nvPr/>
        </p:nvSpPr>
        <p:spPr>
          <a:xfrm>
            <a:off x="0" y="207718"/>
            <a:ext cx="9144000" cy="49657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1" i="0" u="none" strike="noStrike" kern="1200" cap="none" spc="0" normalizeH="0" baseline="0" noProof="0" dirty="0">
                <a:ln>
                  <a:noFill/>
                </a:ln>
                <a:solidFill>
                  <a:srgbClr val="FF0000"/>
                </a:solidFill>
                <a:effectLst>
                  <a:glow rad="127000">
                    <a:prstClr val="white"/>
                  </a:glow>
                </a:effectLst>
                <a:uLnTx/>
                <a:uFillTx/>
                <a:latin typeface="Calibri" panose="020F0502020204030204"/>
                <a:ea typeface="Microsoft YaHei" panose="020B0503020204020204" charset="-122"/>
                <a:cs typeface="Calibri" panose="020F0502020204030204" charset="0"/>
              </a:rPr>
              <a:t>Missionary Care</a:t>
            </a:r>
          </a:p>
        </p:txBody>
      </p:sp>
    </p:spTree>
    <p:extLst>
      <p:ext uri="{BB962C8B-B14F-4D97-AF65-F5344CB8AC3E}">
        <p14:creationId xmlns:p14="http://schemas.microsoft.com/office/powerpoint/2010/main" val="31632105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p:txBody>
          <a:bodyPr/>
          <a:lstStyle/>
          <a:p>
            <a:endParaRPr lang="en-MY"/>
          </a:p>
        </p:txBody>
      </p:sp>
      <p:pic>
        <p:nvPicPr>
          <p:cNvPr id="4" name="Picture 3"/>
          <p:cNvPicPr>
            <a:picLocks noChangeAspect="1"/>
          </p:cNvPicPr>
          <p:nvPr/>
        </p:nvPicPr>
        <p:blipFill rotWithShape="1">
          <a:blip r:embed="rId2"/>
          <a:srcRect l="12517" r="12517"/>
          <a:stretch/>
        </p:blipFill>
        <p:spPr>
          <a:xfrm>
            <a:off x="0" y="0"/>
            <a:ext cx="9144000" cy="6861056"/>
          </a:xfrm>
          <a:prstGeom prst="rect">
            <a:avLst/>
          </a:prstGeom>
        </p:spPr>
      </p:pic>
    </p:spTree>
    <p:extLst>
      <p:ext uri="{BB962C8B-B14F-4D97-AF65-F5344CB8AC3E}">
        <p14:creationId xmlns:p14="http://schemas.microsoft.com/office/powerpoint/2010/main" val="34689410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p:txBody>
          <a:bodyPr/>
          <a:lstStyle/>
          <a:p>
            <a:endParaRPr lang="en-MY"/>
          </a:p>
        </p:txBody>
      </p:sp>
      <p:pic>
        <p:nvPicPr>
          <p:cNvPr id="4" name="Picture 3"/>
          <p:cNvPicPr>
            <a:picLocks noChangeAspect="1"/>
          </p:cNvPicPr>
          <p:nvPr/>
        </p:nvPicPr>
        <p:blipFill rotWithShape="1">
          <a:blip r:embed="rId2"/>
          <a:srcRect l="12484" r="12517"/>
          <a:stretch/>
        </p:blipFill>
        <p:spPr>
          <a:xfrm>
            <a:off x="0" y="-1"/>
            <a:ext cx="9144000" cy="6857999"/>
          </a:xfrm>
          <a:prstGeom prst="rect">
            <a:avLst/>
          </a:prstGeom>
        </p:spPr>
      </p:pic>
    </p:spTree>
    <p:extLst>
      <p:ext uri="{BB962C8B-B14F-4D97-AF65-F5344CB8AC3E}">
        <p14:creationId xmlns:p14="http://schemas.microsoft.com/office/powerpoint/2010/main" val="3697383010"/>
      </p:ext>
    </p:extLst>
  </p:cSld>
  <p:clrMapOvr>
    <a:masterClrMapping/>
  </p:clrMapOvr>
  <p:timing>
    <p:tnLst>
      <p:par>
        <p:cTn id="1" dur="indefinite" restart="never" nodeType="tmRoot"/>
      </p:par>
    </p:tnLst>
  </p:timing>
</p:sld>
</file>

<file path=ppt/theme/theme1.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51</TotalTime>
  <Words>149</Words>
  <Application>Microsoft Office PowerPoint</Application>
  <PresentationFormat>On-screen Show (4:3)</PresentationFormat>
  <Paragraphs>5</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Microsoft YaHei</vt:lpstr>
      <vt:lpstr>Arial</vt:lpstr>
      <vt:lpstr>Calibri</vt:lpstr>
      <vt:lpstr>2_Office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5</cp:revision>
  <dcterms:created xsi:type="dcterms:W3CDTF">2022-10-18T05:45:02Z</dcterms:created>
  <dcterms:modified xsi:type="dcterms:W3CDTF">2022-10-19T02:01:01Z</dcterms:modified>
</cp:coreProperties>
</file>