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0047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4941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4036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1825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872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834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0340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3775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5123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2601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5646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11672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3">
                <a:lumMod val="40000"/>
                <a:lumOff val="60000"/>
              </a:schemeClr>
            </a:gs>
            <a:gs pos="100000">
              <a:schemeClr val="tx2">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61094"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God, we are thankful for our Japan based missionary couple, Timothy and Belle who have continually experienced Your guidance and providence. May they be ever thankful and remain Your vessels </a:t>
            </a:r>
            <a:r>
              <a:rPr lang="en-US" sz="3600" b="1" dirty="0" smtClean="0">
                <a:solidFill>
                  <a:schemeClr val="tx2">
                    <a:lumMod val="50000"/>
                  </a:schemeClr>
                </a:solidFill>
                <a:effectLst>
                  <a:glow rad="76200">
                    <a:schemeClr val="bg1"/>
                  </a:glow>
                </a:effectLst>
                <a:ea typeface="Microsoft YaHei" panose="020B0503020204020204" charset="-122"/>
              </a:rPr>
              <a:t>of </a:t>
            </a:r>
            <a:r>
              <a:rPr lang="en-US" sz="3600" b="1" dirty="0">
                <a:solidFill>
                  <a:schemeClr val="tx2">
                    <a:lumMod val="50000"/>
                  </a:schemeClr>
                </a:solidFill>
                <a:effectLst>
                  <a:glow rad="76200">
                    <a:schemeClr val="bg1"/>
                  </a:glow>
                </a:effectLst>
                <a:ea typeface="Microsoft YaHei" panose="020B0503020204020204" charset="-122"/>
              </a:rPr>
              <a:t>choice. Please grant them tactfulness and discernment as they promote the courses available at the TOMO </a:t>
            </a:r>
            <a:r>
              <a:rPr lang="en-US" sz="3600" b="1" dirty="0" err="1">
                <a:solidFill>
                  <a:schemeClr val="tx2">
                    <a:lumMod val="50000"/>
                  </a:schemeClr>
                </a:solidFill>
                <a:effectLst>
                  <a:glow rad="76200">
                    <a:schemeClr val="bg1"/>
                  </a:glow>
                </a:effectLst>
                <a:ea typeface="Microsoft YaHei" panose="020B0503020204020204" charset="-122"/>
              </a:rPr>
              <a:t>centre</a:t>
            </a:r>
            <a:r>
              <a:rPr lang="en-US" sz="3600" b="1" dirty="0">
                <a:solidFill>
                  <a:schemeClr val="tx2">
                    <a:lumMod val="50000"/>
                  </a:schemeClr>
                </a:solidFill>
                <a:effectLst>
                  <a:glow rad="76200">
                    <a:schemeClr val="bg1"/>
                  </a:glow>
                </a:effectLst>
                <a:ea typeface="Microsoft YaHei" panose="020B0503020204020204" charset="-122"/>
              </a:rPr>
              <a:t>. Please grant a good response to the enrollment in the English class. </a:t>
            </a:r>
            <a:r>
              <a:rPr lang="en-US" sz="3600" b="1" dirty="0" smtClean="0">
                <a:solidFill>
                  <a:schemeClr val="tx2">
                    <a:lumMod val="50000"/>
                  </a:schemeClr>
                </a:solidFill>
                <a:effectLst>
                  <a:glow rad="76200">
                    <a:schemeClr val="bg1"/>
                  </a:glow>
                </a:effectLst>
                <a:ea typeface="Microsoft YaHei" panose="020B0503020204020204" charset="-122"/>
              </a:rPr>
              <a:t>We </a:t>
            </a:r>
            <a:r>
              <a:rPr lang="en-US" sz="3600" b="1" dirty="0">
                <a:solidFill>
                  <a:schemeClr val="tx2">
                    <a:lumMod val="50000"/>
                  </a:schemeClr>
                </a:solidFill>
                <a:effectLst>
                  <a:glow rad="76200">
                    <a:schemeClr val="bg1"/>
                  </a:glow>
                </a:effectLst>
                <a:ea typeface="Microsoft YaHei" panose="020B0503020204020204" charset="-122"/>
              </a:rPr>
              <a:t>pray that these potential </a:t>
            </a: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184486"/>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212772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3">
                <a:lumMod val="40000"/>
                <a:lumOff val="60000"/>
              </a:schemeClr>
            </a:gs>
            <a:gs pos="100000">
              <a:schemeClr val="tx2">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542117"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students </a:t>
            </a:r>
            <a:r>
              <a:rPr lang="en-US" sz="3600" b="1" dirty="0">
                <a:solidFill>
                  <a:schemeClr val="tx2">
                    <a:lumMod val="50000"/>
                  </a:schemeClr>
                </a:solidFill>
                <a:effectLst>
                  <a:glow rad="76200">
                    <a:schemeClr val="bg1"/>
                  </a:glow>
                </a:effectLst>
                <a:ea typeface="Microsoft YaHei" panose="020B0503020204020204" charset="-122"/>
              </a:rPr>
              <a:t>and their parents will thus be acquainted with the missionaries and eventually, Jesus Christ. We also pray for our missionaries' children, Etsuko and </a:t>
            </a:r>
            <a:r>
              <a:rPr lang="en-US" sz="3600" b="1" dirty="0" err="1">
                <a:solidFill>
                  <a:schemeClr val="tx2">
                    <a:lumMod val="50000"/>
                  </a:schemeClr>
                </a:solidFill>
                <a:effectLst>
                  <a:glow rad="76200">
                    <a:schemeClr val="bg1"/>
                  </a:glow>
                </a:effectLst>
                <a:ea typeface="Microsoft YaHei" panose="020B0503020204020204" charset="-122"/>
              </a:rPr>
              <a:t>Nozomi</a:t>
            </a:r>
            <a:r>
              <a:rPr lang="en-US" sz="3600" b="1" dirty="0">
                <a:solidFill>
                  <a:schemeClr val="tx2">
                    <a:lumMod val="50000"/>
                  </a:schemeClr>
                </a:solidFill>
                <a:effectLst>
                  <a:glow rad="76200">
                    <a:schemeClr val="bg1"/>
                  </a:glow>
                </a:effectLst>
                <a:ea typeface="Microsoft YaHei" panose="020B0503020204020204" charset="-122"/>
              </a:rPr>
              <a:t> who will be attending primary school and kindergarten respectively next year. May the enrollment procedures proceed smoothly as well as the interviews with the schools. May they enjoy going to school. In Jesus Christ's name we pray, Amen.</a:t>
            </a: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515718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8" r="12516"/>
          <a:stretch/>
        </p:blipFill>
        <p:spPr>
          <a:xfrm>
            <a:off x="0" y="0"/>
            <a:ext cx="9144000" cy="6860992"/>
          </a:xfrm>
          <a:prstGeom prst="rect">
            <a:avLst/>
          </a:prstGeom>
        </p:spPr>
      </p:pic>
    </p:spTree>
    <p:extLst>
      <p:ext uri="{BB962C8B-B14F-4D97-AF65-F5344CB8AC3E}">
        <p14:creationId xmlns:p14="http://schemas.microsoft.com/office/powerpoint/2010/main" val="2430729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5" r="12525"/>
          <a:stretch/>
        </p:blipFill>
        <p:spPr>
          <a:xfrm>
            <a:off x="0" y="-1"/>
            <a:ext cx="9144000" cy="6862525"/>
          </a:xfrm>
          <a:prstGeom prst="rect">
            <a:avLst/>
          </a:prstGeom>
        </p:spPr>
      </p:pic>
    </p:spTree>
    <p:extLst>
      <p:ext uri="{BB962C8B-B14F-4D97-AF65-F5344CB8AC3E}">
        <p14:creationId xmlns:p14="http://schemas.microsoft.com/office/powerpoint/2010/main" val="1905261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150</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2022-09-14T01:12:29Z</dcterms:created>
  <dcterms:modified xsi:type="dcterms:W3CDTF">2022-09-14T01:20:43Z</dcterms:modified>
</cp:coreProperties>
</file>