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9686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622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58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090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9884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860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6943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7530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29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555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543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92577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20000"/>
                <a:lumOff val="80000"/>
              </a:schemeClr>
            </a:gs>
            <a:gs pos="100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086" y="704288"/>
            <a:ext cx="8657864"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please watch over our England based missionary couple, </a:t>
            </a:r>
            <a:r>
              <a:rPr lang="en-US" sz="3600" b="1" dirty="0" err="1">
                <a:solidFill>
                  <a:schemeClr val="tx2">
                    <a:lumMod val="50000"/>
                  </a:schemeClr>
                </a:solidFill>
                <a:effectLst>
                  <a:glow rad="76200">
                    <a:schemeClr val="bg1"/>
                  </a:glow>
                </a:effectLst>
                <a:ea typeface="Microsoft YaHei" panose="020B0503020204020204" charset="-122"/>
              </a:rPr>
              <a:t>Nguang</a:t>
            </a:r>
            <a:r>
              <a:rPr lang="en-US" sz="3600" b="1" dirty="0">
                <a:solidFill>
                  <a:schemeClr val="tx2">
                    <a:lumMod val="50000"/>
                  </a:schemeClr>
                </a:solidFill>
                <a:effectLst>
                  <a:glow rad="76200">
                    <a:schemeClr val="bg1"/>
                  </a:glow>
                </a:effectLst>
                <a:ea typeface="Microsoft YaHei" panose="020B0503020204020204" charset="-122"/>
              </a:rPr>
              <a:t> Ung Soon and </a:t>
            </a:r>
            <a:r>
              <a:rPr lang="en-US" sz="3600" b="1" dirty="0" err="1">
                <a:solidFill>
                  <a:schemeClr val="tx2">
                    <a:lumMod val="50000"/>
                  </a:schemeClr>
                </a:solidFill>
                <a:effectLst>
                  <a:glow rad="76200">
                    <a:schemeClr val="bg1"/>
                  </a:glow>
                </a:effectLst>
                <a:ea typeface="Microsoft YaHei" panose="020B0503020204020204" charset="-122"/>
              </a:rPr>
              <a:t>Yii</a:t>
            </a:r>
            <a:r>
              <a:rPr lang="en-US" sz="3600" b="1" dirty="0">
                <a:solidFill>
                  <a:schemeClr val="tx2">
                    <a:lumMod val="50000"/>
                  </a:schemeClr>
                </a:solidFill>
                <a:effectLst>
                  <a:glow rad="76200">
                    <a:schemeClr val="bg1"/>
                  </a:glow>
                </a:effectLst>
                <a:ea typeface="Microsoft YaHei" panose="020B0503020204020204" charset="-122"/>
              </a:rPr>
              <a:t> </a:t>
            </a:r>
            <a:r>
              <a:rPr lang="en-US" sz="3600" b="1" dirty="0" err="1">
                <a:solidFill>
                  <a:schemeClr val="tx2">
                    <a:lumMod val="50000"/>
                  </a:schemeClr>
                </a:solidFill>
                <a:effectLst>
                  <a:glow rad="76200">
                    <a:schemeClr val="bg1"/>
                  </a:glow>
                </a:effectLst>
                <a:ea typeface="Microsoft YaHei" panose="020B0503020204020204" charset="-122"/>
              </a:rPr>
              <a:t>Hie</a:t>
            </a:r>
            <a:r>
              <a:rPr lang="en-US" sz="3600" b="1" dirty="0">
                <a:solidFill>
                  <a:schemeClr val="tx2">
                    <a:lumMod val="50000"/>
                  </a:schemeClr>
                </a:solidFill>
                <a:effectLst>
                  <a:glow rad="76200">
                    <a:schemeClr val="bg1"/>
                  </a:glow>
                </a:effectLst>
                <a:ea typeface="Microsoft YaHei" panose="020B0503020204020204" charset="-122"/>
              </a:rPr>
              <a:t> Sing. For You know their situation as they are now moving to a parsonage nearer to their ministry church. In the midst of their busyness, they had been informed that they would have to renew their visas without delay. As such, Missionary </a:t>
            </a:r>
            <a:r>
              <a:rPr lang="en-US" sz="3600" b="1" dirty="0" smtClean="0">
                <a:solidFill>
                  <a:schemeClr val="tx2">
                    <a:lumMod val="50000"/>
                  </a:schemeClr>
                </a:solidFill>
                <a:effectLst>
                  <a:glow rad="76200">
                    <a:schemeClr val="bg1"/>
                  </a:glow>
                </a:effectLst>
                <a:ea typeface="Microsoft YaHei" panose="020B0503020204020204" charset="-122"/>
              </a:rPr>
              <a:t>Ung Soon will have to sit for an exam on the </a:t>
            </a:r>
            <a:r>
              <a:rPr lang="en-US" sz="3600" b="1" dirty="0">
                <a:solidFill>
                  <a:schemeClr val="tx2">
                    <a:lumMod val="50000"/>
                  </a:schemeClr>
                </a:solidFill>
                <a:effectLst>
                  <a:glow rad="76200">
                    <a:schemeClr val="bg1"/>
                  </a:glow>
                </a:effectLst>
                <a:ea typeface="Microsoft YaHei" panose="020B0503020204020204" charset="-122"/>
              </a:rPr>
              <a:t>24th of this month and</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05716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2264095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20000"/>
                <a:lumOff val="80000"/>
              </a:schemeClr>
            </a:gs>
            <a:gs pos="100000">
              <a:schemeClr val="accent6">
                <a:lumMod val="60000"/>
                <a:lumOff val="4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153" y="704288"/>
            <a:ext cx="8814122"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Missionary </a:t>
            </a:r>
            <a:r>
              <a:rPr lang="en-US" sz="3600" b="1" dirty="0" err="1">
                <a:solidFill>
                  <a:schemeClr val="tx2">
                    <a:lumMod val="50000"/>
                  </a:schemeClr>
                </a:solidFill>
                <a:effectLst>
                  <a:glow rad="76200">
                    <a:schemeClr val="bg1"/>
                  </a:glow>
                </a:effectLst>
                <a:ea typeface="Microsoft YaHei" panose="020B0503020204020204" charset="-122"/>
              </a:rPr>
              <a:t>Hie</a:t>
            </a:r>
            <a:r>
              <a:rPr lang="en-US" sz="3600" b="1" dirty="0">
                <a:solidFill>
                  <a:schemeClr val="tx2">
                    <a:lumMod val="50000"/>
                  </a:schemeClr>
                </a:solidFill>
                <a:effectLst>
                  <a:glow rad="76200">
                    <a:schemeClr val="bg1"/>
                  </a:glow>
                </a:effectLst>
                <a:ea typeface="Microsoft YaHei" panose="020B0503020204020204" charset="-122"/>
              </a:rPr>
              <a:t> Sing will have to take an English test as </a:t>
            </a:r>
            <a:r>
              <a:rPr lang="en-US" sz="3600" b="1" dirty="0" smtClean="0">
                <a:solidFill>
                  <a:schemeClr val="tx2">
                    <a:lumMod val="50000"/>
                  </a:schemeClr>
                </a:solidFill>
                <a:effectLst>
                  <a:glow rad="76200">
                    <a:schemeClr val="bg1"/>
                  </a:glow>
                </a:effectLst>
                <a:ea typeface="Microsoft YaHei" panose="020B0503020204020204" charset="-122"/>
              </a:rPr>
              <a:t>well </a:t>
            </a:r>
            <a:r>
              <a:rPr lang="en-US" altLang="zh-CN" sz="3600" b="1" dirty="0" smtClean="0">
                <a:solidFill>
                  <a:schemeClr val="tx2">
                    <a:lumMod val="50000"/>
                  </a:schemeClr>
                </a:solidFill>
                <a:effectLst>
                  <a:glow rad="76200">
                    <a:schemeClr val="bg1"/>
                  </a:glow>
                </a:effectLst>
                <a:ea typeface="Microsoft YaHei" panose="020B0503020204020204" charset="-122"/>
              </a:rPr>
              <a:t>in order to get new visas</a:t>
            </a:r>
            <a:r>
              <a:rPr lang="en-US" sz="3600" b="1" dirty="0" smtClean="0">
                <a:solidFill>
                  <a:schemeClr val="tx2">
                    <a:lumMod val="50000"/>
                  </a:schemeClr>
                </a:solidFill>
                <a:effectLst>
                  <a:glow rad="76200">
                    <a:schemeClr val="bg1"/>
                  </a:glow>
                </a:effectLst>
                <a:ea typeface="Microsoft YaHei" panose="020B0503020204020204" charset="-122"/>
              </a:rPr>
              <a:t>. </a:t>
            </a:r>
            <a:r>
              <a:rPr lang="en-US" sz="3600" b="1" dirty="0">
                <a:solidFill>
                  <a:schemeClr val="tx2">
                    <a:lumMod val="50000"/>
                  </a:schemeClr>
                </a:solidFill>
                <a:effectLst>
                  <a:glow rad="76200">
                    <a:schemeClr val="bg1"/>
                  </a:glow>
                </a:effectLst>
                <a:ea typeface="Microsoft YaHei" panose="020B0503020204020204" charset="-122"/>
              </a:rPr>
              <a:t>It is indeed a big challenge to prepare for exams within a week! Dear Lord, please </a:t>
            </a:r>
            <a:r>
              <a:rPr lang="en-US" sz="3600" b="1" dirty="0" smtClean="0">
                <a:solidFill>
                  <a:schemeClr val="tx2">
                    <a:lumMod val="50000"/>
                  </a:schemeClr>
                </a:solidFill>
                <a:effectLst>
                  <a:glow rad="76200">
                    <a:schemeClr val="bg1"/>
                  </a:glow>
                </a:effectLst>
                <a:ea typeface="Microsoft YaHei" panose="020B0503020204020204" charset="-122"/>
              </a:rPr>
              <a:t> grant </a:t>
            </a:r>
            <a:r>
              <a:rPr lang="en-US" sz="3600" b="1" dirty="0">
                <a:solidFill>
                  <a:schemeClr val="tx2">
                    <a:lumMod val="50000"/>
                  </a:schemeClr>
                </a:solidFill>
                <a:effectLst>
                  <a:glow rad="76200">
                    <a:schemeClr val="bg1"/>
                  </a:glow>
                </a:effectLst>
                <a:ea typeface="Microsoft YaHei" panose="020B0503020204020204" charset="-122"/>
              </a:rPr>
              <a:t>them ample memory, wisdom and good health. We pray for them to ace the exams and get their visas approved smoothly. May they face their tests victoriously with all calmness and </a:t>
            </a:r>
            <a:r>
              <a:rPr lang="en-US" sz="3600" b="1" dirty="0" smtClean="0">
                <a:solidFill>
                  <a:schemeClr val="tx2">
                    <a:lumMod val="50000"/>
                  </a:schemeClr>
                </a:solidFill>
                <a:effectLst>
                  <a:glow rad="76200">
                    <a:schemeClr val="bg1"/>
                  </a:glow>
                </a:effectLst>
                <a:ea typeface="Microsoft YaHei" panose="020B0503020204020204" charset="-122"/>
              </a:rPr>
              <a:t>tranquility. </a:t>
            </a:r>
            <a:r>
              <a:rPr lang="en-US" sz="3600" b="1" dirty="0">
                <a:solidFill>
                  <a:schemeClr val="tx2">
                    <a:lumMod val="50000"/>
                  </a:schemeClr>
                </a:solidFill>
                <a:effectLst>
                  <a:glow rad="76200">
                    <a:schemeClr val="bg1"/>
                  </a:glow>
                </a:effectLst>
                <a:ea typeface="Microsoft YaHei" panose="020B0503020204020204" charset="-122"/>
              </a:rPr>
              <a:t>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440118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6" r="12484"/>
          <a:stretch/>
        </p:blipFill>
        <p:spPr>
          <a:xfrm>
            <a:off x="0" y="0"/>
            <a:ext cx="9144000" cy="6858000"/>
          </a:xfrm>
          <a:prstGeom prst="rect">
            <a:avLst/>
          </a:prstGeom>
        </p:spPr>
      </p:pic>
    </p:spTree>
    <p:extLst>
      <p:ext uri="{BB962C8B-B14F-4D97-AF65-F5344CB8AC3E}">
        <p14:creationId xmlns:p14="http://schemas.microsoft.com/office/powerpoint/2010/main" val="2229259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0" r="12496"/>
          <a:stretch/>
        </p:blipFill>
        <p:spPr>
          <a:xfrm>
            <a:off x="0" y="-1"/>
            <a:ext cx="9144000" cy="6860387"/>
          </a:xfrm>
          <a:prstGeom prst="rect">
            <a:avLst/>
          </a:prstGeom>
        </p:spPr>
      </p:pic>
    </p:spTree>
    <p:extLst>
      <p:ext uri="{BB962C8B-B14F-4D97-AF65-F5344CB8AC3E}">
        <p14:creationId xmlns:p14="http://schemas.microsoft.com/office/powerpoint/2010/main" val="1576452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171</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2022-08-16T01:58:48Z</dcterms:created>
  <dcterms:modified xsi:type="dcterms:W3CDTF">2022-08-17T01:29:47Z</dcterms:modified>
</cp:coreProperties>
</file>