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80" d="100"/>
          <a:sy n="80" d="100"/>
        </p:scale>
        <p:origin x="165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7/13/2022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522620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7/13/2022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609031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7/13/2022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825065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7/13/2022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95164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7/13/2022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994465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7/13/2022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334019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7/13/2022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8" name="Footer Placeholder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290547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7/13/2022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677555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7/13/2022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898732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7/13/2022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483621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7/13/2022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028853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7/13/2022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5998972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94000">
              <a:srgbClr val="006666">
                <a:alpha val="65000"/>
              </a:srgbClr>
            </a:gs>
            <a:gs pos="100000">
              <a:srgbClr val="006666">
                <a:lumMod val="96000"/>
              </a:srgbClr>
            </a:gs>
            <a:gs pos="57000">
              <a:srgbClr val="008080">
                <a:alpha val="27000"/>
              </a:srgbClr>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05113" y="173361"/>
            <a:ext cx="8588416" cy="5791200"/>
          </a:xfrm>
        </p:spPr>
        <p:txBody>
          <a:bodyPr>
            <a:noAutofit/>
          </a:bodyPr>
          <a:lstStyle/>
          <a:p>
            <a:pPr marL="0" lvl="0" indent="0">
              <a:spcBef>
                <a:spcPts val="0"/>
              </a:spcBef>
              <a:buNone/>
              <a:defRPr/>
            </a:pPr>
            <a:r>
              <a:rPr lang="en-US" altLang="zh-CN" sz="4000" b="1" dirty="0">
                <a:solidFill>
                  <a:srgbClr val="FF0000"/>
                </a:solidFill>
                <a:effectLst>
                  <a:glow rad="127000">
                    <a:prstClr val="white"/>
                  </a:glow>
                </a:effectLst>
                <a:ea typeface="Microsoft YaHei" panose="020B0503020204020204" charset="-122"/>
                <a:cs typeface="Calibri" panose="020F0502020204030204" charset="0"/>
              </a:rPr>
              <a:t>Missionary </a:t>
            </a:r>
            <a:r>
              <a:rPr lang="en-US" altLang="zh-CN" sz="4000" b="1" dirty="0" smtClean="0">
                <a:solidFill>
                  <a:srgbClr val="FF0000"/>
                </a:solidFill>
                <a:effectLst>
                  <a:glow rad="127000">
                    <a:prstClr val="white"/>
                  </a:glow>
                </a:effectLst>
                <a:ea typeface="Microsoft YaHei" panose="020B0503020204020204" charset="-122"/>
                <a:cs typeface="Calibri" panose="020F0502020204030204" charset="0"/>
              </a:rPr>
              <a:t>Care: </a:t>
            </a:r>
            <a:r>
              <a:rPr lang="en-US" sz="3600" b="1" dirty="0" smtClean="0">
                <a:solidFill>
                  <a:schemeClr val="tx2">
                    <a:lumMod val="50000"/>
                  </a:schemeClr>
                </a:solidFill>
                <a:effectLst>
                  <a:glow rad="76200">
                    <a:schemeClr val="bg1"/>
                  </a:glow>
                </a:effectLst>
                <a:ea typeface="Microsoft YaHei" panose="020B0503020204020204" charset="-122"/>
              </a:rPr>
              <a:t>Our </a:t>
            </a:r>
            <a:r>
              <a:rPr lang="en-US" sz="3600" b="1" dirty="0">
                <a:solidFill>
                  <a:schemeClr val="tx2">
                    <a:lumMod val="50000"/>
                  </a:schemeClr>
                </a:solidFill>
                <a:effectLst>
                  <a:glow rad="76200">
                    <a:schemeClr val="bg1"/>
                  </a:glow>
                </a:effectLst>
                <a:ea typeface="Microsoft YaHei" panose="020B0503020204020204" charset="-122"/>
              </a:rPr>
              <a:t>loving Heavenly Father, Japan is a hard ground for Gospel. Though the history of the missionary efforts in Japan has been long, the number of Japanese Christians is still less than two percent of its population. The assassination suspect of the former prime minister of Japan, Shinzo Abe, allegedly bore grudges against the Unification church of Japanese. He resented his mother making a </a:t>
            </a:r>
            <a:r>
              <a:rPr lang="en-US" sz="3600" b="1" dirty="0" smtClean="0">
                <a:solidFill>
                  <a:schemeClr val="tx2">
                    <a:lumMod val="50000"/>
                  </a:schemeClr>
                </a:solidFill>
                <a:effectLst>
                  <a:glow rad="76200">
                    <a:schemeClr val="bg1"/>
                  </a:glow>
                </a:effectLst>
                <a:ea typeface="Microsoft YaHei" panose="020B0503020204020204" charset="-122"/>
              </a:rPr>
              <a:t>big </a:t>
            </a:r>
            <a:r>
              <a:rPr lang="en-US" sz="3600" b="1" dirty="0">
                <a:solidFill>
                  <a:schemeClr val="tx2">
                    <a:lumMod val="50000"/>
                  </a:schemeClr>
                </a:solidFill>
                <a:effectLst>
                  <a:glow rad="76200">
                    <a:schemeClr val="bg1"/>
                  </a:glow>
                </a:effectLst>
                <a:ea typeface="Microsoft YaHei" panose="020B0503020204020204" charset="-122"/>
              </a:rPr>
              <a:t>donation to the group and thus breaking up</a:t>
            </a:r>
            <a:endParaRPr lang="en-US" sz="3600" b="1" dirty="0">
              <a:solidFill>
                <a:schemeClr val="tx2">
                  <a:lumMod val="50000"/>
                </a:schemeClr>
              </a:solidFill>
              <a:effectLst>
                <a:glow rad="76200">
                  <a:schemeClr val="bg1"/>
                </a:glow>
              </a:effectLst>
              <a:ea typeface="Microsoft YaHei" panose="020B0503020204020204" charset="-122"/>
            </a:endParaRPr>
          </a:p>
        </p:txBody>
      </p:sp>
      <p:sp>
        <p:nvSpPr>
          <p:cNvPr id="4" name="Title 1"/>
          <p:cNvSpPr txBox="1"/>
          <p:nvPr/>
        </p:nvSpPr>
        <p:spPr>
          <a:xfrm>
            <a:off x="0" y="207718"/>
            <a:ext cx="9144000" cy="49657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altLang="zh-CN" sz="4400" b="1" i="0" u="none" strike="noStrike" kern="1200" cap="none" spc="0" normalizeH="0" baseline="0" noProof="0" dirty="0">
              <a:ln>
                <a:noFill/>
              </a:ln>
              <a:solidFill>
                <a:srgbClr val="FF0000"/>
              </a:solidFill>
              <a:effectLst>
                <a:glow rad="127000">
                  <a:prstClr val="white"/>
                </a:glow>
              </a:effectLst>
              <a:uLnTx/>
              <a:uFillTx/>
              <a:latin typeface="Calibri" panose="020F0502020204030204"/>
              <a:ea typeface="Microsoft YaHei" panose="020B0503020204020204" charset="-122"/>
              <a:cs typeface="Calibri" panose="020F0502020204030204" charset="0"/>
            </a:endParaRPr>
          </a:p>
        </p:txBody>
      </p:sp>
      <p:sp>
        <p:nvSpPr>
          <p:cNvPr id="5" name="TextBox 4"/>
          <p:cNvSpPr txBox="1"/>
          <p:nvPr/>
        </p:nvSpPr>
        <p:spPr>
          <a:xfrm>
            <a:off x="7522081" y="6228016"/>
            <a:ext cx="1471448" cy="64516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srgbClr val="FF0000"/>
                </a:solidFill>
                <a:effectLst>
                  <a:glow rad="88900">
                    <a:prstClr val="white"/>
                  </a:glow>
                </a:effectLst>
                <a:uLnTx/>
                <a:uFillTx/>
                <a:latin typeface="Calibri" panose="020F0502020204030204"/>
                <a:ea typeface="Microsoft YaHei" panose="020B0503020204020204" charset="-122"/>
                <a:cs typeface="+mn-cs"/>
              </a:rPr>
              <a:t>Cont...</a:t>
            </a:r>
          </a:p>
        </p:txBody>
      </p:sp>
    </p:spTree>
    <p:extLst>
      <p:ext uri="{BB962C8B-B14F-4D97-AF65-F5344CB8AC3E}">
        <p14:creationId xmlns:p14="http://schemas.microsoft.com/office/powerpoint/2010/main" val="10245045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94000">
              <a:srgbClr val="006666">
                <a:alpha val="65000"/>
              </a:srgbClr>
            </a:gs>
            <a:gs pos="100000">
              <a:srgbClr val="006666">
                <a:lumMod val="96000"/>
              </a:srgbClr>
            </a:gs>
            <a:gs pos="57000">
              <a:srgbClr val="008080">
                <a:alpha val="27000"/>
              </a:srgbClr>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185194" y="162048"/>
            <a:ext cx="8924082" cy="6298718"/>
          </a:xfrm>
        </p:spPr>
        <p:txBody>
          <a:bodyPr>
            <a:noAutofit/>
          </a:bodyPr>
          <a:lstStyle/>
          <a:p>
            <a:pPr marL="0" indent="0" fontAlgn="auto">
              <a:spcBef>
                <a:spcPts val="0"/>
              </a:spcBef>
              <a:buNone/>
            </a:pPr>
            <a:r>
              <a:rPr lang="en-US" sz="3600" b="1" dirty="0" smtClean="0">
                <a:solidFill>
                  <a:schemeClr val="tx2">
                    <a:lumMod val="50000"/>
                  </a:schemeClr>
                </a:solidFill>
                <a:effectLst>
                  <a:glow rad="76200">
                    <a:schemeClr val="bg1"/>
                  </a:glow>
                </a:effectLst>
                <a:ea typeface="Microsoft YaHei" panose="020B0503020204020204" charset="-122"/>
              </a:rPr>
              <a:t>his </a:t>
            </a:r>
            <a:r>
              <a:rPr lang="en-US" sz="3600" b="1" dirty="0">
                <a:solidFill>
                  <a:schemeClr val="tx2">
                    <a:lumMod val="50000"/>
                  </a:schemeClr>
                </a:solidFill>
                <a:effectLst>
                  <a:glow rad="76200">
                    <a:schemeClr val="bg1"/>
                  </a:glow>
                </a:effectLst>
                <a:ea typeface="Microsoft YaHei" panose="020B0503020204020204" charset="-122"/>
              </a:rPr>
              <a:t>family. Because of this, many Japanese have a misunderstanding of </a:t>
            </a:r>
            <a:r>
              <a:rPr lang="en-US" sz="3600" b="1" dirty="0" smtClean="0">
                <a:solidFill>
                  <a:schemeClr val="tx2">
                    <a:lumMod val="50000"/>
                  </a:schemeClr>
                </a:solidFill>
                <a:effectLst>
                  <a:glow rad="76200">
                    <a:schemeClr val="bg1"/>
                  </a:glow>
                </a:effectLst>
                <a:ea typeface="Microsoft YaHei" panose="020B0503020204020204" charset="-122"/>
              </a:rPr>
              <a:t>Christianity </a:t>
            </a:r>
            <a:r>
              <a:rPr lang="en-US" sz="3600" b="1" dirty="0">
                <a:solidFill>
                  <a:schemeClr val="tx2">
                    <a:lumMod val="50000"/>
                  </a:schemeClr>
                </a:solidFill>
                <a:effectLst>
                  <a:glow rad="76200">
                    <a:schemeClr val="bg1"/>
                  </a:glow>
                </a:effectLst>
                <a:ea typeface="Microsoft YaHei" panose="020B0503020204020204" charset="-122"/>
              </a:rPr>
              <a:t>and further resist the Gospel. Dear Lord, this has brought even more challenges to the missions work in Japan. Please help our missionaries </a:t>
            </a:r>
            <a:r>
              <a:rPr lang="en-US" sz="3600" b="1" dirty="0" smtClean="0">
                <a:solidFill>
                  <a:schemeClr val="tx2">
                    <a:lumMod val="50000"/>
                  </a:schemeClr>
                </a:solidFill>
                <a:effectLst>
                  <a:glow rad="76200">
                    <a:schemeClr val="bg1"/>
                  </a:glow>
                </a:effectLst>
                <a:ea typeface="Microsoft YaHei" panose="020B0503020204020204" charset="-122"/>
              </a:rPr>
              <a:t>and dove to </a:t>
            </a:r>
            <a:r>
              <a:rPr lang="en-US" sz="3600" b="1" dirty="0">
                <a:solidFill>
                  <a:schemeClr val="tx2">
                    <a:lumMod val="50000"/>
                  </a:schemeClr>
                </a:solidFill>
                <a:effectLst>
                  <a:glow rad="76200">
                    <a:schemeClr val="bg1"/>
                  </a:glow>
                </a:effectLst>
                <a:ea typeface="Microsoft YaHei" panose="020B0503020204020204" charset="-122"/>
              </a:rPr>
              <a:t>be wise as serpents, and harmless as doves. We pray that they will be able to help the Japanese community to know the truth about Christianity and also to experience the love of our one true God. In Jesus Christ's name we pray, Amen.</a:t>
            </a:r>
            <a:endParaRPr lang="en-US" sz="3600" b="1" dirty="0">
              <a:solidFill>
                <a:schemeClr val="tx2">
                  <a:lumMod val="50000"/>
                </a:schemeClr>
              </a:solidFill>
              <a:effectLst>
                <a:glow rad="76200">
                  <a:schemeClr val="bg1"/>
                </a:glow>
              </a:effectLst>
              <a:ea typeface="Microsoft YaHei" panose="020B0503020204020204" charset="-122"/>
            </a:endParaRPr>
          </a:p>
        </p:txBody>
      </p:sp>
      <p:sp>
        <p:nvSpPr>
          <p:cNvPr id="6" name="Title 1"/>
          <p:cNvSpPr txBox="1"/>
          <p:nvPr/>
        </p:nvSpPr>
        <p:spPr>
          <a:xfrm>
            <a:off x="5660021" y="6315130"/>
            <a:ext cx="3483980" cy="49657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3600" b="1" i="0" u="none" strike="noStrike" kern="1200" cap="none" spc="0" normalizeH="0" baseline="0" noProof="0" dirty="0">
                <a:ln>
                  <a:noFill/>
                </a:ln>
                <a:solidFill>
                  <a:srgbClr val="FF0000"/>
                </a:solidFill>
                <a:effectLst>
                  <a:glow rad="127000">
                    <a:prstClr val="white"/>
                  </a:glow>
                </a:effectLst>
                <a:uLnTx/>
                <a:uFillTx/>
                <a:latin typeface="Calibri" panose="020F0502020204030204"/>
                <a:ea typeface="Microsoft YaHei" panose="020B0503020204020204" charset="-122"/>
                <a:cs typeface="Calibri" panose="020F0502020204030204" charset="0"/>
              </a:rPr>
              <a:t>Missionary Care</a:t>
            </a:r>
          </a:p>
        </p:txBody>
      </p:sp>
    </p:spTree>
    <p:extLst>
      <p:ext uri="{BB962C8B-B14F-4D97-AF65-F5344CB8AC3E}">
        <p14:creationId xmlns:p14="http://schemas.microsoft.com/office/powerpoint/2010/main" val="42708704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p:txBody>
          <a:bodyPr/>
          <a:lstStyle/>
          <a:p>
            <a:endParaRPr lang="en-MY"/>
          </a:p>
        </p:txBody>
      </p:sp>
      <p:pic>
        <p:nvPicPr>
          <p:cNvPr id="4" name="Picture 3"/>
          <p:cNvPicPr>
            <a:picLocks noChangeAspect="1"/>
          </p:cNvPicPr>
          <p:nvPr/>
        </p:nvPicPr>
        <p:blipFill rotWithShape="1">
          <a:blip r:embed="rId2"/>
          <a:srcRect l="12483" r="12483"/>
          <a:stretch/>
        </p:blipFill>
        <p:spPr>
          <a:xfrm>
            <a:off x="0" y="0"/>
            <a:ext cx="9148088" cy="6858000"/>
          </a:xfrm>
          <a:prstGeom prst="rect">
            <a:avLst/>
          </a:prstGeom>
        </p:spPr>
      </p:pic>
    </p:spTree>
    <p:extLst>
      <p:ext uri="{BB962C8B-B14F-4D97-AF65-F5344CB8AC3E}">
        <p14:creationId xmlns:p14="http://schemas.microsoft.com/office/powerpoint/2010/main" val="11673183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p:txBody>
          <a:bodyPr/>
          <a:lstStyle/>
          <a:p>
            <a:endParaRPr lang="en-MY"/>
          </a:p>
        </p:txBody>
      </p:sp>
      <p:pic>
        <p:nvPicPr>
          <p:cNvPr id="4" name="Picture 3"/>
          <p:cNvPicPr>
            <a:picLocks noChangeAspect="1"/>
          </p:cNvPicPr>
          <p:nvPr/>
        </p:nvPicPr>
        <p:blipFill rotWithShape="1">
          <a:blip r:embed="rId2"/>
          <a:srcRect l="12470" r="12505"/>
          <a:stretch/>
        </p:blipFill>
        <p:spPr>
          <a:xfrm>
            <a:off x="0" y="0"/>
            <a:ext cx="9144000" cy="6855643"/>
          </a:xfrm>
          <a:prstGeom prst="rect">
            <a:avLst/>
          </a:prstGeom>
        </p:spPr>
      </p:pic>
    </p:spTree>
    <p:extLst>
      <p:ext uri="{BB962C8B-B14F-4D97-AF65-F5344CB8AC3E}">
        <p14:creationId xmlns:p14="http://schemas.microsoft.com/office/powerpoint/2010/main" val="1801729123"/>
      </p:ext>
    </p:extLst>
  </p:cSld>
  <p:clrMapOvr>
    <a:masterClrMapping/>
  </p:clrMapOvr>
  <p:timing>
    <p:tnLst>
      <p:par>
        <p:cTn id="1" dur="indefinite" restart="never" nodeType="tmRoot"/>
      </p:par>
    </p:tnLst>
  </p:timing>
</p:sld>
</file>

<file path=ppt/theme/theme1.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TotalTime>
  <Words>179</Words>
  <Application>Microsoft Office PowerPoint</Application>
  <PresentationFormat>On-screen Show (4:3)</PresentationFormat>
  <Paragraphs>4</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Microsoft YaHei</vt:lpstr>
      <vt:lpstr>Arial</vt:lpstr>
      <vt:lpstr>Calibri</vt:lpstr>
      <vt:lpstr>2_Office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2</cp:revision>
  <dcterms:created xsi:type="dcterms:W3CDTF">2022-07-13T03:08:13Z</dcterms:created>
  <dcterms:modified xsi:type="dcterms:W3CDTF">2022-07-13T03:12:43Z</dcterms:modified>
</cp:coreProperties>
</file>