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8" r:id="rId2"/>
    <p:sldId id="259" r:id="rId3"/>
    <p:sldId id="260" r:id="rId4"/>
    <p:sldId id="261" r:id="rId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80" d="100"/>
          <a:sy n="80" d="100"/>
        </p:scale>
        <p:origin x="165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7/6/2022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062255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7/6/2022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65750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7/6/2022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11534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7/6/2022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949129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7/6/2022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597896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7/6/2022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935210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7/6/2022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8" name="Footer Placeholder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002431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7/6/2022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910211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7/6/2022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487747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7/6/2022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066850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7/6/2022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772366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7/6/2022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5433314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64000">
              <a:srgbClr val="D5D000">
                <a:lumMod val="60000"/>
                <a:alpha val="3000"/>
              </a:srgbClr>
            </a:gs>
            <a:gs pos="83000">
              <a:srgbClr val="D5D000">
                <a:alpha val="47000"/>
              </a:srgbClr>
            </a:gs>
            <a:gs pos="100000">
              <a:srgbClr val="AA9F6A"/>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86136" y="704288"/>
            <a:ext cx="8333773" cy="5791200"/>
          </a:xfrm>
        </p:spPr>
        <p:txBody>
          <a:bodyPr>
            <a:noAutofit/>
          </a:bodyPr>
          <a:lstStyle/>
          <a:p>
            <a:pPr marL="0" indent="0" fontAlgn="auto">
              <a:spcBef>
                <a:spcPts val="0"/>
              </a:spcBef>
              <a:buNone/>
            </a:pPr>
            <a:r>
              <a:rPr lang="en-US" sz="3600" b="1" dirty="0">
                <a:solidFill>
                  <a:schemeClr val="tx2">
                    <a:lumMod val="50000"/>
                  </a:schemeClr>
                </a:solidFill>
                <a:effectLst>
                  <a:glow rad="76200">
                    <a:schemeClr val="bg1"/>
                  </a:glow>
                </a:effectLst>
                <a:ea typeface="Microsoft YaHei" panose="020B0503020204020204" charset="-122"/>
              </a:rPr>
              <a:t>Dear Heavenly Father, we are thankful for Your love and </a:t>
            </a:r>
            <a:r>
              <a:rPr lang="en-US" sz="3600" b="1" dirty="0" err="1">
                <a:solidFill>
                  <a:schemeClr val="tx2">
                    <a:lumMod val="50000"/>
                  </a:schemeClr>
                </a:solidFill>
                <a:effectLst>
                  <a:glow rad="76200">
                    <a:schemeClr val="bg1"/>
                  </a:glow>
                </a:effectLst>
                <a:ea typeface="Microsoft YaHei" panose="020B0503020204020204" charset="-122"/>
              </a:rPr>
              <a:t>favour</a:t>
            </a:r>
            <a:r>
              <a:rPr lang="en-US" sz="3600" b="1" dirty="0">
                <a:solidFill>
                  <a:schemeClr val="tx2">
                    <a:lumMod val="50000"/>
                  </a:schemeClr>
                </a:solidFill>
                <a:effectLst>
                  <a:glow rad="76200">
                    <a:schemeClr val="bg1"/>
                  </a:glow>
                </a:effectLst>
                <a:ea typeface="Microsoft YaHei" panose="020B0503020204020204" charset="-122"/>
              </a:rPr>
              <a:t> upon our missionary, Kathy </a:t>
            </a:r>
            <a:r>
              <a:rPr lang="en-US" sz="3600" b="1" dirty="0" err="1">
                <a:solidFill>
                  <a:schemeClr val="tx2">
                    <a:lumMod val="50000"/>
                  </a:schemeClr>
                </a:solidFill>
                <a:effectLst>
                  <a:glow rad="76200">
                    <a:schemeClr val="bg1"/>
                  </a:glow>
                </a:effectLst>
                <a:ea typeface="Microsoft YaHei" panose="020B0503020204020204" charset="-122"/>
              </a:rPr>
              <a:t>Sia</a:t>
            </a:r>
            <a:r>
              <a:rPr lang="en-US" sz="3600" b="1" dirty="0">
                <a:solidFill>
                  <a:schemeClr val="tx2">
                    <a:lumMod val="50000"/>
                  </a:schemeClr>
                </a:solidFill>
                <a:effectLst>
                  <a:glow rad="76200">
                    <a:schemeClr val="bg1"/>
                  </a:glow>
                </a:effectLst>
                <a:ea typeface="Microsoft YaHei" panose="020B0503020204020204" charset="-122"/>
              </a:rPr>
              <a:t>. She has been </a:t>
            </a:r>
            <a:r>
              <a:rPr lang="en-US" sz="3600" b="1" dirty="0" err="1">
                <a:solidFill>
                  <a:schemeClr val="tx2">
                    <a:lumMod val="50000"/>
                  </a:schemeClr>
                </a:solidFill>
                <a:effectLst>
                  <a:glow rad="76200">
                    <a:schemeClr val="bg1"/>
                  </a:glow>
                </a:effectLst>
                <a:ea typeface="Microsoft YaHei" panose="020B0503020204020204" charset="-122"/>
              </a:rPr>
              <a:t>labouring</a:t>
            </a:r>
            <a:r>
              <a:rPr lang="en-US" sz="3600" b="1" dirty="0">
                <a:solidFill>
                  <a:schemeClr val="tx2">
                    <a:lumMod val="50000"/>
                  </a:schemeClr>
                </a:solidFill>
                <a:effectLst>
                  <a:glow rad="76200">
                    <a:schemeClr val="bg1"/>
                  </a:glow>
                </a:effectLst>
                <a:ea typeface="Microsoft YaHei" panose="020B0503020204020204" charset="-122"/>
              </a:rPr>
              <a:t> in Japan's tough soil and needs Your support. May she continue to move forward to win the souls of Japanese people despite the challenging situation.  We are also thankful that You have guided her to work closely together with the pastor couple,  </a:t>
            </a:r>
            <a:endParaRPr lang="en-US" sz="3600" b="1" dirty="0">
              <a:solidFill>
                <a:schemeClr val="tx2">
                  <a:lumMod val="50000"/>
                </a:schemeClr>
              </a:solidFill>
              <a:effectLst>
                <a:glow rad="76200">
                  <a:schemeClr val="bg1"/>
                </a:glow>
              </a:effectLst>
              <a:ea typeface="Microsoft YaHei" panose="020B0503020204020204" charset="-122"/>
            </a:endParaRPr>
          </a:p>
        </p:txBody>
      </p:sp>
      <p:sp>
        <p:nvSpPr>
          <p:cNvPr id="4" name="Title 1"/>
          <p:cNvSpPr txBox="1"/>
          <p:nvPr/>
        </p:nvSpPr>
        <p:spPr>
          <a:xfrm>
            <a:off x="0" y="207718"/>
            <a:ext cx="9144000" cy="49657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1" i="0" u="none" strike="noStrike" kern="1200" cap="none" spc="0" normalizeH="0" baseline="0" noProof="0" dirty="0">
                <a:ln>
                  <a:noFill/>
                </a:ln>
                <a:solidFill>
                  <a:srgbClr val="FF0000"/>
                </a:solidFill>
                <a:effectLst>
                  <a:glow rad="127000">
                    <a:prstClr val="white"/>
                  </a:glow>
                </a:effectLst>
                <a:uLnTx/>
                <a:uFillTx/>
                <a:latin typeface="Calibri" panose="020F0502020204030204"/>
                <a:ea typeface="Microsoft YaHei" panose="020B0503020204020204" charset="-122"/>
                <a:cs typeface="Calibri" panose="020F0502020204030204" charset="0"/>
              </a:rPr>
              <a:t>Missionary Care</a:t>
            </a:r>
          </a:p>
        </p:txBody>
      </p:sp>
      <p:sp>
        <p:nvSpPr>
          <p:cNvPr id="5" name="TextBox 4"/>
          <p:cNvSpPr txBox="1"/>
          <p:nvPr/>
        </p:nvSpPr>
        <p:spPr>
          <a:xfrm>
            <a:off x="7510507" y="6057161"/>
            <a:ext cx="1471448" cy="64516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srgbClr val="FF0000"/>
                </a:solidFill>
                <a:effectLst>
                  <a:glow rad="88900">
                    <a:prstClr val="white"/>
                  </a:glow>
                </a:effectLst>
                <a:uLnTx/>
                <a:uFillTx/>
                <a:latin typeface="Calibri" panose="020F0502020204030204"/>
                <a:ea typeface="Microsoft YaHei" panose="020B0503020204020204" charset="-122"/>
                <a:cs typeface="+mn-cs"/>
              </a:rPr>
              <a:t>Cont...</a:t>
            </a:r>
          </a:p>
        </p:txBody>
      </p:sp>
    </p:spTree>
    <p:extLst>
      <p:ext uri="{BB962C8B-B14F-4D97-AF65-F5344CB8AC3E}">
        <p14:creationId xmlns:p14="http://schemas.microsoft.com/office/powerpoint/2010/main" val="30978947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64000">
              <a:srgbClr val="D5D000">
                <a:lumMod val="60000"/>
                <a:alpha val="3000"/>
              </a:srgbClr>
            </a:gs>
            <a:gs pos="83000">
              <a:srgbClr val="D5D000">
                <a:alpha val="47000"/>
              </a:srgbClr>
            </a:gs>
            <a:gs pos="100000">
              <a:srgbClr val="AA9F6A"/>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86136" y="704288"/>
            <a:ext cx="8333773" cy="5791200"/>
          </a:xfrm>
        </p:spPr>
        <p:txBody>
          <a:bodyPr>
            <a:noAutofit/>
          </a:bodyPr>
          <a:lstStyle/>
          <a:p>
            <a:pPr marL="0" indent="0" fontAlgn="auto">
              <a:spcBef>
                <a:spcPts val="0"/>
              </a:spcBef>
              <a:buNone/>
            </a:pPr>
            <a:r>
              <a:rPr lang="en-US" sz="3600" b="1" dirty="0" smtClean="0">
                <a:solidFill>
                  <a:schemeClr val="tx2">
                    <a:lumMod val="50000"/>
                  </a:schemeClr>
                </a:solidFill>
                <a:effectLst>
                  <a:glow rad="76200">
                    <a:schemeClr val="bg1"/>
                  </a:glow>
                </a:effectLst>
                <a:ea typeface="Microsoft YaHei" panose="020B0503020204020204" charset="-122"/>
              </a:rPr>
              <a:t>Pastor </a:t>
            </a:r>
            <a:r>
              <a:rPr lang="en-US" sz="3600" b="1" dirty="0" err="1">
                <a:solidFill>
                  <a:schemeClr val="tx2">
                    <a:lumMod val="50000"/>
                  </a:schemeClr>
                </a:solidFill>
                <a:effectLst>
                  <a:glow rad="76200">
                    <a:schemeClr val="bg1"/>
                  </a:glow>
                </a:effectLst>
                <a:ea typeface="Microsoft YaHei" panose="020B0503020204020204" charset="-122"/>
              </a:rPr>
              <a:t>Takekoshi</a:t>
            </a:r>
            <a:r>
              <a:rPr lang="en-US" sz="3600" b="1" dirty="0">
                <a:solidFill>
                  <a:schemeClr val="tx2">
                    <a:lumMod val="50000"/>
                  </a:schemeClr>
                </a:solidFill>
                <a:effectLst>
                  <a:glow rad="76200">
                    <a:schemeClr val="bg1"/>
                  </a:glow>
                </a:effectLst>
                <a:ea typeface="Microsoft YaHei" panose="020B0503020204020204" charset="-122"/>
              </a:rPr>
              <a:t>, from Higashiosaka </a:t>
            </a:r>
            <a:r>
              <a:rPr lang="en-US" sz="3600" b="1" dirty="0" err="1">
                <a:solidFill>
                  <a:schemeClr val="tx2">
                    <a:lumMod val="50000"/>
                  </a:schemeClr>
                </a:solidFill>
                <a:effectLst>
                  <a:glow rad="76200">
                    <a:schemeClr val="bg1"/>
                  </a:glow>
                </a:effectLst>
                <a:ea typeface="Microsoft YaHei" panose="020B0503020204020204" charset="-122"/>
              </a:rPr>
              <a:t>Elim</a:t>
            </a:r>
            <a:r>
              <a:rPr lang="en-US" sz="3600" b="1" dirty="0">
                <a:solidFill>
                  <a:schemeClr val="tx2">
                    <a:lumMod val="50000"/>
                  </a:schemeClr>
                </a:solidFill>
                <a:effectLst>
                  <a:glow rad="76200">
                    <a:schemeClr val="bg1"/>
                  </a:glow>
                </a:effectLst>
                <a:ea typeface="Microsoft YaHei" panose="020B0503020204020204" charset="-122"/>
              </a:rPr>
              <a:t> Christian Church to counter the missions challenge. We pray that they will know how to pioneer the community ministry at Your timing to share the Gospel fruitfully. May the Japanese people be moved by the showing of Your love for them. May they be eager to open their hearts to seek You. In Jesus Christ's name we pray, Amen.</a:t>
            </a:r>
            <a:endParaRPr lang="en-US" sz="3600" b="1" dirty="0">
              <a:solidFill>
                <a:schemeClr val="tx2">
                  <a:lumMod val="50000"/>
                </a:schemeClr>
              </a:solidFill>
              <a:effectLst>
                <a:glow rad="76200">
                  <a:schemeClr val="bg1"/>
                </a:glow>
              </a:effectLst>
              <a:ea typeface="Microsoft YaHei" panose="020B0503020204020204" charset="-122"/>
            </a:endParaRPr>
          </a:p>
        </p:txBody>
      </p:sp>
      <p:sp>
        <p:nvSpPr>
          <p:cNvPr id="4" name="Title 1"/>
          <p:cNvSpPr txBox="1"/>
          <p:nvPr/>
        </p:nvSpPr>
        <p:spPr>
          <a:xfrm>
            <a:off x="0" y="207718"/>
            <a:ext cx="9144000" cy="49657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1" i="0" u="none" strike="noStrike" kern="1200" cap="none" spc="0" normalizeH="0" baseline="0" noProof="0" dirty="0">
                <a:ln>
                  <a:noFill/>
                </a:ln>
                <a:solidFill>
                  <a:srgbClr val="FF0000"/>
                </a:solidFill>
                <a:effectLst>
                  <a:glow rad="127000">
                    <a:prstClr val="white"/>
                  </a:glow>
                </a:effectLst>
                <a:uLnTx/>
                <a:uFillTx/>
                <a:latin typeface="Calibri" panose="020F0502020204030204"/>
                <a:ea typeface="Microsoft YaHei" panose="020B0503020204020204" charset="-122"/>
                <a:cs typeface="Calibri" panose="020F0502020204030204" charset="0"/>
              </a:rPr>
              <a:t>Missionary Care</a:t>
            </a:r>
          </a:p>
        </p:txBody>
      </p:sp>
    </p:spTree>
    <p:extLst>
      <p:ext uri="{BB962C8B-B14F-4D97-AF65-F5344CB8AC3E}">
        <p14:creationId xmlns:p14="http://schemas.microsoft.com/office/powerpoint/2010/main" val="37841974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p:txBody>
          <a:bodyPr/>
          <a:lstStyle/>
          <a:p>
            <a:endParaRPr lang="en-MY"/>
          </a:p>
        </p:txBody>
      </p:sp>
      <p:pic>
        <p:nvPicPr>
          <p:cNvPr id="4" name="Picture 3"/>
          <p:cNvPicPr>
            <a:picLocks noChangeAspect="1"/>
          </p:cNvPicPr>
          <p:nvPr/>
        </p:nvPicPr>
        <p:blipFill rotWithShape="1">
          <a:blip r:embed="rId2"/>
          <a:srcRect l="12483" r="12483"/>
          <a:stretch/>
        </p:blipFill>
        <p:spPr>
          <a:xfrm>
            <a:off x="0" y="0"/>
            <a:ext cx="9148088" cy="6858000"/>
          </a:xfrm>
          <a:prstGeom prst="rect">
            <a:avLst/>
          </a:prstGeom>
        </p:spPr>
      </p:pic>
    </p:spTree>
    <p:extLst>
      <p:ext uri="{BB962C8B-B14F-4D97-AF65-F5344CB8AC3E}">
        <p14:creationId xmlns:p14="http://schemas.microsoft.com/office/powerpoint/2010/main" val="37268046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p:txBody>
          <a:bodyPr/>
          <a:lstStyle/>
          <a:p>
            <a:endParaRPr lang="en-MY"/>
          </a:p>
        </p:txBody>
      </p:sp>
      <p:pic>
        <p:nvPicPr>
          <p:cNvPr id="4" name="Picture 3"/>
          <p:cNvPicPr>
            <a:picLocks noChangeAspect="1"/>
          </p:cNvPicPr>
          <p:nvPr/>
        </p:nvPicPr>
        <p:blipFill rotWithShape="1">
          <a:blip r:embed="rId2"/>
          <a:srcRect l="12512" r="12512"/>
          <a:stretch/>
        </p:blipFill>
        <p:spPr>
          <a:xfrm>
            <a:off x="0" y="0"/>
            <a:ext cx="9144000" cy="6860305"/>
          </a:xfrm>
          <a:prstGeom prst="rect">
            <a:avLst/>
          </a:prstGeom>
        </p:spPr>
      </p:pic>
    </p:spTree>
    <p:extLst>
      <p:ext uri="{BB962C8B-B14F-4D97-AF65-F5344CB8AC3E}">
        <p14:creationId xmlns:p14="http://schemas.microsoft.com/office/powerpoint/2010/main" val="348135451"/>
      </p:ext>
    </p:extLst>
  </p:cSld>
  <p:clrMapOvr>
    <a:masterClrMapping/>
  </p:clrMapOvr>
  <p:timing>
    <p:tnLst>
      <p:par>
        <p:cTn id="1" dur="indefinite" restart="never" nodeType="tmRoot"/>
      </p:par>
    </p:tnLst>
  </p:timing>
</p:sld>
</file>

<file path=ppt/theme/theme1.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16</TotalTime>
  <Words>145</Words>
  <Application>Microsoft Office PowerPoint</Application>
  <PresentationFormat>On-screen Show (4:3)</PresentationFormat>
  <Paragraphs>5</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Microsoft YaHei</vt:lpstr>
      <vt:lpstr>Arial</vt:lpstr>
      <vt:lpstr>Calibri</vt:lpstr>
      <vt:lpstr>2_Office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3</cp:revision>
  <dcterms:created xsi:type="dcterms:W3CDTF">2022-07-05T02:30:36Z</dcterms:created>
  <dcterms:modified xsi:type="dcterms:W3CDTF">2022-07-06T03:03:20Z</dcterms:modified>
</cp:coreProperties>
</file>