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973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097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54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006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19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689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854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860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240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21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518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032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5" y="196769"/>
            <a:ext cx="8449520" cy="6136673"/>
          </a:xfrm>
        </p:spPr>
        <p:txBody>
          <a:bodyPr>
            <a:noAutofit/>
          </a:bodyPr>
          <a:lstStyle/>
          <a:p>
            <a:pPr marL="0" indent="0">
              <a:spcBef>
                <a:spcPts val="0"/>
              </a:spcBef>
              <a:buNone/>
            </a:pPr>
            <a:r>
              <a:rPr lang="en-US" altLang="zh-CN" sz="3600" b="1" dirty="0">
                <a:solidFill>
                  <a:srgbClr val="FF0000"/>
                </a:solidFill>
                <a:effectLst>
                  <a:glow rad="127000">
                    <a:prstClr val="white"/>
                  </a:glow>
                </a:effectLst>
                <a:ea typeface="Microsoft YaHei" panose="020B0503020204020204" charset="-122"/>
                <a:cs typeface="Calibri" panose="020F0502020204030204" charset="0"/>
              </a:rPr>
              <a:t>Missionary </a:t>
            </a:r>
            <a:r>
              <a:rPr lang="en-US" altLang="zh-CN" sz="3600" b="1" dirty="0" smtClean="0">
                <a:solidFill>
                  <a:srgbClr val="FF0000"/>
                </a:solidFill>
                <a:effectLst>
                  <a:glow rad="127000">
                    <a:prstClr val="white"/>
                  </a:glow>
                </a:effectLst>
                <a:ea typeface="Microsoft YaHei" panose="020B0503020204020204" charset="-122"/>
                <a:cs typeface="Calibri" panose="020F0502020204030204" charset="0"/>
              </a:rPr>
              <a:t>Care</a:t>
            </a:r>
            <a:r>
              <a:rPr lang="zh-CN" altLang="en-US" sz="3600" b="1" dirty="0" smtClean="0">
                <a:solidFill>
                  <a:srgbClr val="FF0000"/>
                </a:solidFill>
                <a:effectLst>
                  <a:glow rad="127000">
                    <a:prstClr val="white"/>
                  </a:glow>
                </a:effectLst>
                <a:ea typeface="Microsoft YaHei" panose="020B0503020204020204" charset="-122"/>
                <a:cs typeface="Calibri" panose="020F0502020204030204" charset="0"/>
              </a:rPr>
              <a:t>：</a:t>
            </a:r>
            <a:r>
              <a:rPr lang="en-US" sz="3600" b="1" dirty="0" smtClean="0">
                <a:solidFill>
                  <a:schemeClr val="tx2">
                    <a:lumMod val="50000"/>
                  </a:schemeClr>
                </a:solidFill>
                <a:effectLst>
                  <a:glow rad="76200">
                    <a:schemeClr val="bg1"/>
                  </a:glow>
                </a:effectLst>
                <a:ea typeface="Microsoft YaHei" panose="020B0503020204020204" charset="-122"/>
              </a:rPr>
              <a:t>Dear </a:t>
            </a:r>
            <a:r>
              <a:rPr lang="en-US" sz="3600" b="1" dirty="0">
                <a:solidFill>
                  <a:schemeClr val="tx2">
                    <a:lumMod val="50000"/>
                  </a:schemeClr>
                </a:solidFill>
                <a:effectLst>
                  <a:glow rad="76200">
                    <a:schemeClr val="bg1"/>
                  </a:glow>
                </a:effectLst>
                <a:ea typeface="Microsoft YaHei" panose="020B0503020204020204" charset="-122"/>
              </a:rPr>
              <a:t>Heavenly Father, we pray for our missionary couple, </a:t>
            </a:r>
            <a:r>
              <a:rPr lang="en-US" sz="3600" b="1" dirty="0" err="1">
                <a:solidFill>
                  <a:schemeClr val="tx2">
                    <a:lumMod val="50000"/>
                  </a:schemeClr>
                </a:solidFill>
                <a:effectLst>
                  <a:glow rad="76200">
                    <a:schemeClr val="bg1"/>
                  </a:glow>
                </a:effectLst>
                <a:ea typeface="Microsoft YaHei" panose="020B0503020204020204" charset="-122"/>
              </a:rPr>
              <a:t>Nguang</a:t>
            </a:r>
            <a:r>
              <a:rPr lang="en-US" sz="3600" b="1" dirty="0">
                <a:solidFill>
                  <a:schemeClr val="tx2">
                    <a:lumMod val="50000"/>
                  </a:schemeClr>
                </a:solidFill>
                <a:effectLst>
                  <a:glow rad="76200">
                    <a:schemeClr val="bg1"/>
                  </a:glow>
                </a:effectLst>
                <a:ea typeface="Microsoft YaHei" panose="020B0503020204020204" charset="-122"/>
              </a:rPr>
              <a:t> Ung Soon and </a:t>
            </a:r>
            <a:r>
              <a:rPr lang="en-US" sz="3600" b="1" dirty="0" err="1">
                <a:solidFill>
                  <a:schemeClr val="tx2">
                    <a:lumMod val="50000"/>
                  </a:schemeClr>
                </a:solidFill>
                <a:effectLst>
                  <a:glow rad="76200">
                    <a:schemeClr val="bg1"/>
                  </a:glow>
                </a:effectLst>
                <a:ea typeface="Microsoft YaHei" panose="020B0503020204020204" charset="-122"/>
              </a:rPr>
              <a:t>Yii</a:t>
            </a:r>
            <a:r>
              <a:rPr lang="en-US" sz="3600" b="1" dirty="0">
                <a:solidFill>
                  <a:schemeClr val="tx2">
                    <a:lumMod val="50000"/>
                  </a:schemeClr>
                </a:solidFill>
                <a:effectLst>
                  <a:glow rad="76200">
                    <a:schemeClr val="bg1"/>
                  </a:glow>
                </a:effectLst>
                <a:ea typeface="Microsoft YaHei" panose="020B0503020204020204" charset="-122"/>
              </a:rPr>
              <a:t> </a:t>
            </a:r>
            <a:r>
              <a:rPr lang="en-US" sz="3600" b="1" dirty="0" err="1">
                <a:solidFill>
                  <a:schemeClr val="tx2">
                    <a:lumMod val="50000"/>
                  </a:schemeClr>
                </a:solidFill>
                <a:effectLst>
                  <a:glow rad="76200">
                    <a:schemeClr val="bg1"/>
                  </a:glow>
                </a:effectLst>
                <a:ea typeface="Microsoft YaHei" panose="020B0503020204020204" charset="-122"/>
              </a:rPr>
              <a:t>Hie</a:t>
            </a:r>
            <a:r>
              <a:rPr lang="en-US" sz="3600" b="1" dirty="0">
                <a:solidFill>
                  <a:schemeClr val="tx2">
                    <a:lumMod val="50000"/>
                  </a:schemeClr>
                </a:solidFill>
                <a:effectLst>
                  <a:glow rad="76200">
                    <a:schemeClr val="bg1"/>
                  </a:glow>
                </a:effectLst>
                <a:ea typeface="Microsoft YaHei" panose="020B0503020204020204" charset="-122"/>
              </a:rPr>
              <a:t> Sing who are serving in England. The congregation at Epsom Church has increased to an average of some 300 people attending Sunday service due to the new arrival of immigrants from Hong Kong. We pray for You to prepare preachers who can exhort Your Word in Mandarin, </a:t>
            </a:r>
            <a:r>
              <a:rPr lang="en-US" sz="3600" b="1" dirty="0" smtClean="0">
                <a:solidFill>
                  <a:schemeClr val="tx2">
                    <a:lumMod val="50000"/>
                  </a:schemeClr>
                </a:solidFill>
                <a:effectLst>
                  <a:glow rad="76200">
                    <a:schemeClr val="bg1"/>
                  </a:glow>
                </a:effectLst>
                <a:ea typeface="Microsoft YaHei" panose="020B0503020204020204" charset="-122"/>
              </a:rPr>
              <a:t>English and Cantonese languages. Please provide </a:t>
            </a:r>
            <a:r>
              <a:rPr lang="en-US" sz="3600" b="1" dirty="0">
                <a:solidFill>
                  <a:schemeClr val="tx2">
                    <a:lumMod val="50000"/>
                  </a:schemeClr>
                </a:solidFill>
                <a:effectLst>
                  <a:glow rad="76200">
                    <a:schemeClr val="bg1"/>
                  </a:glow>
                </a:effectLst>
                <a:ea typeface="Microsoft YaHei" panose="020B0503020204020204" charset="-122"/>
              </a:rPr>
              <a:t>more human </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5" name="TextBox 4"/>
          <p:cNvSpPr txBox="1"/>
          <p:nvPr/>
        </p:nvSpPr>
        <p:spPr>
          <a:xfrm>
            <a:off x="7572197" y="6212840"/>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746947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173620"/>
            <a:ext cx="8623142" cy="6321868"/>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resources </a:t>
            </a:r>
            <a:r>
              <a:rPr lang="en-US" sz="3600" b="1" dirty="0">
                <a:solidFill>
                  <a:schemeClr val="tx2">
                    <a:lumMod val="50000"/>
                  </a:schemeClr>
                </a:solidFill>
                <a:effectLst>
                  <a:glow rad="76200">
                    <a:schemeClr val="bg1"/>
                  </a:glow>
                </a:effectLst>
                <a:ea typeface="Microsoft YaHei" panose="020B0503020204020204" charset="-122"/>
              </a:rPr>
              <a:t>and also grant them wisdom in planning the inter-related ministries. May they be empowered in their work. Dear Lord, please heal missionary </a:t>
            </a:r>
            <a:r>
              <a:rPr lang="en-US" sz="3600" b="1" dirty="0" err="1">
                <a:solidFill>
                  <a:schemeClr val="tx2">
                    <a:lumMod val="50000"/>
                  </a:schemeClr>
                </a:solidFill>
                <a:effectLst>
                  <a:glow rad="76200">
                    <a:schemeClr val="bg1"/>
                  </a:glow>
                </a:effectLst>
                <a:ea typeface="Microsoft YaHei" panose="020B0503020204020204" charset="-122"/>
              </a:rPr>
              <a:t>Hie</a:t>
            </a:r>
            <a:r>
              <a:rPr lang="en-US" sz="3600" b="1" dirty="0">
                <a:solidFill>
                  <a:schemeClr val="tx2">
                    <a:lumMod val="50000"/>
                  </a:schemeClr>
                </a:solidFill>
                <a:effectLst>
                  <a:glow rad="76200">
                    <a:schemeClr val="bg1"/>
                  </a:glow>
                </a:effectLst>
                <a:ea typeface="Microsoft YaHei" panose="020B0503020204020204" charset="-122"/>
              </a:rPr>
              <a:t> Sing who has been suffering from stiffness, pain and weakness in her hands. She has been diagnosed by a Chinese medicine physician as having rheumatic pain. We pray for her healing so that she can continue to serve You and the congregation as a pianist.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2" name="Rectangle 1"/>
          <p:cNvSpPr/>
          <p:nvPr/>
        </p:nvSpPr>
        <p:spPr>
          <a:xfrm>
            <a:off x="5514320" y="6211669"/>
            <a:ext cx="3259290" cy="646331"/>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a:ea typeface="Microsoft YaHei" panose="020B0503020204020204" charset="-122"/>
                <a:cs typeface="Calibri" panose="020F0502020204030204" charset="0"/>
              </a:rPr>
              <a:t>Missionary Care</a:t>
            </a:r>
            <a:endParaRPr kumimoji="0" lang="en-MY"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63327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0"/>
            <a:ext cx="9146817" cy="6858000"/>
          </a:xfrm>
          <a:prstGeom prst="rect">
            <a:avLst/>
          </a:prstGeom>
        </p:spPr>
      </p:pic>
    </p:spTree>
    <p:extLst>
      <p:ext uri="{BB962C8B-B14F-4D97-AF65-F5344CB8AC3E}">
        <p14:creationId xmlns:p14="http://schemas.microsoft.com/office/powerpoint/2010/main" val="70977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4" r="12466"/>
          <a:stretch/>
        </p:blipFill>
        <p:spPr>
          <a:xfrm>
            <a:off x="-1" y="0"/>
            <a:ext cx="9144001" cy="6858000"/>
          </a:xfrm>
          <a:prstGeom prst="rect">
            <a:avLst/>
          </a:prstGeom>
        </p:spPr>
      </p:pic>
    </p:spTree>
    <p:extLst>
      <p:ext uri="{BB962C8B-B14F-4D97-AF65-F5344CB8AC3E}">
        <p14:creationId xmlns:p14="http://schemas.microsoft.com/office/powerpoint/2010/main" val="206262282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168</Words>
  <Application>Microsoft Office PowerPoint</Application>
  <PresentationFormat>On-screen Show (4:3)</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2022-05-13T08:25:47Z</dcterms:created>
  <dcterms:modified xsi:type="dcterms:W3CDTF">2022-05-13T08:30:49Z</dcterms:modified>
</cp:coreProperties>
</file>