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80" d="100"/>
          <a:sy n="80" d="100"/>
        </p:scale>
        <p:origin x="165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12/10/2024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027494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12/10/2024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01095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12/10/2024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992841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12/10/2024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178807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12/10/2024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161582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12/10/2024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142051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12/10/2024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8" name="Footer Placeholder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916116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12/10/2024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391419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12/10/2024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893840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12/10/2024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281781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12/10/2024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326321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12/10/2024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4704953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5000">
              <a:schemeClr val="accent3">
                <a:lumMod val="20000"/>
                <a:lumOff val="80000"/>
              </a:schemeClr>
            </a:gs>
            <a:gs pos="83000">
              <a:schemeClr val="accent3">
                <a:lumMod val="5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548350" y="768936"/>
            <a:ext cx="8167387" cy="5645527"/>
          </a:xfrm>
          <a:solidFill>
            <a:srgbClr val="384C00">
              <a:alpha val="0"/>
            </a:srgbClr>
          </a:solidFill>
        </p:spPr>
        <p:txBody>
          <a:bodyPr>
            <a:noAutofit/>
          </a:bodyPr>
          <a:lstStyle/>
          <a:p>
            <a:pPr marL="0" indent="0">
              <a:lnSpc>
                <a:spcPts val="4400"/>
              </a:lnSpc>
              <a:spcBef>
                <a:spcPts val="0"/>
              </a:spcBef>
              <a:buNone/>
            </a:pPr>
            <a:r>
              <a:rPr lang="en-US" sz="3600" b="1" dirty="0">
                <a:solidFill>
                  <a:schemeClr val="tx2">
                    <a:lumMod val="50000"/>
                  </a:schemeClr>
                </a:solidFill>
                <a:effectLst>
                  <a:glow rad="101600">
                    <a:schemeClr val="bg1"/>
                  </a:glow>
                </a:effectLst>
                <a:ea typeface="Microsoft YaHei" panose="020B0503020204020204" charset="-122"/>
              </a:rPr>
              <a:t>Almighty Father, have mercy on the British, post-Christian world and society, which are ignorant of the Atonement of Jesus Christ, the central character of Christmas. Reverend and Mrs. </a:t>
            </a:r>
            <a:r>
              <a:rPr lang="en-US" sz="3600" b="1" dirty="0" err="1">
                <a:solidFill>
                  <a:schemeClr val="tx2">
                    <a:lumMod val="50000"/>
                  </a:schemeClr>
                </a:solidFill>
                <a:effectLst>
                  <a:glow rad="101600">
                    <a:schemeClr val="bg1"/>
                  </a:glow>
                </a:effectLst>
                <a:ea typeface="Microsoft YaHei" panose="020B0503020204020204" charset="-122"/>
              </a:rPr>
              <a:t>Nguang</a:t>
            </a:r>
            <a:r>
              <a:rPr lang="en-US" sz="3600" b="1" dirty="0">
                <a:solidFill>
                  <a:schemeClr val="tx2">
                    <a:lumMod val="50000"/>
                  </a:schemeClr>
                </a:solidFill>
                <a:effectLst>
                  <a:glow rad="101600">
                    <a:schemeClr val="bg1"/>
                  </a:glow>
                </a:effectLst>
                <a:ea typeface="Microsoft YaHei" panose="020B0503020204020204" charset="-122"/>
              </a:rPr>
              <a:t> Ung Soon, our missionaries to the United Kingdom, will be leading members of the Epsom Methodist Church on a four-city evangelistic tour. May the Holy Spirit </a:t>
            </a:r>
            <a:r>
              <a:rPr lang="en-US" sz="3600" b="1" dirty="0" smtClean="0">
                <a:solidFill>
                  <a:schemeClr val="tx2">
                    <a:lumMod val="50000"/>
                  </a:schemeClr>
                </a:solidFill>
                <a:effectLst>
                  <a:glow rad="101600">
                    <a:schemeClr val="bg1"/>
                  </a:glow>
                </a:effectLst>
                <a:ea typeface="Microsoft YaHei" panose="020B0503020204020204" charset="-122"/>
              </a:rPr>
              <a:t>lead</a:t>
            </a:r>
            <a:endParaRPr lang="en-US" sz="3600" b="1" dirty="0">
              <a:solidFill>
                <a:schemeClr val="tx2">
                  <a:lumMod val="50000"/>
                </a:schemeClr>
              </a:solidFill>
              <a:effectLst>
                <a:glow rad="101600">
                  <a:schemeClr val="bg1"/>
                </a:glow>
              </a:effectLst>
              <a:ea typeface="Microsoft YaHei" panose="020B0503020204020204" charset="-122"/>
            </a:endParaRPr>
          </a:p>
        </p:txBody>
      </p:sp>
      <p:sp>
        <p:nvSpPr>
          <p:cNvPr id="6" name="Title 1"/>
          <p:cNvSpPr txBox="1"/>
          <p:nvPr/>
        </p:nvSpPr>
        <p:spPr>
          <a:xfrm>
            <a:off x="0" y="207718"/>
            <a:ext cx="9144000" cy="49657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1" i="0" u="none" strike="noStrike" kern="1200" cap="none" spc="0" normalizeH="0" baseline="0" noProof="0" dirty="0">
                <a:ln>
                  <a:noFill/>
                </a:ln>
                <a:solidFill>
                  <a:srgbClr val="FF0000"/>
                </a:solidFill>
                <a:effectLst>
                  <a:glow rad="127000">
                    <a:prstClr val="white"/>
                  </a:glow>
                </a:effectLst>
                <a:uLnTx/>
                <a:uFillTx/>
                <a:latin typeface="Calibri" panose="020F0502020204030204"/>
                <a:ea typeface="Microsoft YaHei" panose="020B0503020204020204" charset="-122"/>
                <a:cs typeface="Calibri" panose="020F0502020204030204" charset="0"/>
              </a:rPr>
              <a:t>Missionary Care</a:t>
            </a:r>
          </a:p>
        </p:txBody>
      </p:sp>
      <p:sp>
        <p:nvSpPr>
          <p:cNvPr id="7" name="TextBox 6"/>
          <p:cNvSpPr txBox="1"/>
          <p:nvPr/>
        </p:nvSpPr>
        <p:spPr>
          <a:xfrm>
            <a:off x="7928658" y="6172908"/>
            <a:ext cx="1053296" cy="64516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3600" b="1" i="0" u="none" strike="noStrike" kern="1200" cap="none" spc="0" normalizeH="0" baseline="0" noProof="0" dirty="0" smtClean="0">
                <a:ln>
                  <a:noFill/>
                </a:ln>
                <a:solidFill>
                  <a:srgbClr val="FF0000"/>
                </a:solidFill>
                <a:effectLst>
                  <a:glow rad="88900">
                    <a:prstClr val="white"/>
                  </a:glow>
                </a:effectLst>
                <a:uLnTx/>
                <a:uFillTx/>
                <a:latin typeface="Calibri" panose="020F0502020204030204"/>
                <a:ea typeface="Microsoft YaHei" panose="020B0503020204020204" charset="-122"/>
                <a:cs typeface="+mn-cs"/>
              </a:rPr>
              <a:t>1/2</a:t>
            </a:r>
            <a:endParaRPr kumimoji="0" lang="en-US" sz="3600" b="1" i="0" u="none" strike="noStrike" kern="1200" cap="none" spc="0" normalizeH="0" baseline="0" noProof="0" dirty="0">
              <a:ln>
                <a:noFill/>
              </a:ln>
              <a:solidFill>
                <a:srgbClr val="FF0000"/>
              </a:solidFill>
              <a:effectLst>
                <a:glow rad="88900">
                  <a:prstClr val="white"/>
                </a:glow>
              </a:effectLst>
              <a:uLnTx/>
              <a:uFillTx/>
              <a:latin typeface="Calibri" panose="020F0502020204030204"/>
              <a:ea typeface="Microsoft YaHei" panose="020B0503020204020204" charset="-122"/>
              <a:cs typeface="+mn-cs"/>
            </a:endParaRPr>
          </a:p>
        </p:txBody>
      </p:sp>
    </p:spTree>
    <p:extLst>
      <p:ext uri="{BB962C8B-B14F-4D97-AF65-F5344CB8AC3E}">
        <p14:creationId xmlns:p14="http://schemas.microsoft.com/office/powerpoint/2010/main" val="11487348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5000">
              <a:schemeClr val="accent3">
                <a:lumMod val="20000"/>
                <a:lumOff val="80000"/>
              </a:schemeClr>
            </a:gs>
            <a:gs pos="83000">
              <a:schemeClr val="accent3">
                <a:lumMod val="5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548350" y="768936"/>
            <a:ext cx="8167387" cy="5645527"/>
          </a:xfrm>
          <a:solidFill>
            <a:srgbClr val="384C00">
              <a:alpha val="0"/>
            </a:srgbClr>
          </a:solidFill>
        </p:spPr>
        <p:txBody>
          <a:bodyPr>
            <a:noAutofit/>
          </a:bodyPr>
          <a:lstStyle/>
          <a:p>
            <a:pPr marL="0" indent="0">
              <a:lnSpc>
                <a:spcPts val="4400"/>
              </a:lnSpc>
              <a:spcBef>
                <a:spcPts val="0"/>
              </a:spcBef>
              <a:buNone/>
            </a:pPr>
            <a:r>
              <a:rPr lang="en-US" sz="3600" b="1" dirty="0" smtClean="0">
                <a:solidFill>
                  <a:schemeClr val="tx2">
                    <a:lumMod val="50000"/>
                  </a:schemeClr>
                </a:solidFill>
                <a:effectLst>
                  <a:glow rad="101600">
                    <a:schemeClr val="bg1"/>
                  </a:glow>
                </a:effectLst>
                <a:ea typeface="Microsoft YaHei" panose="020B0503020204020204" charset="-122"/>
              </a:rPr>
              <a:t>and </a:t>
            </a:r>
            <a:r>
              <a:rPr lang="en-US" sz="3600" b="1" dirty="0">
                <a:solidFill>
                  <a:schemeClr val="tx2">
                    <a:lumMod val="50000"/>
                  </a:schemeClr>
                </a:solidFill>
                <a:effectLst>
                  <a:glow rad="101600">
                    <a:schemeClr val="bg1"/>
                  </a:glow>
                </a:effectLst>
                <a:ea typeface="Microsoft YaHei" panose="020B0503020204020204" charset="-122"/>
              </a:rPr>
              <a:t>anoint them as they </a:t>
            </a:r>
            <a:r>
              <a:rPr lang="en-US" sz="3600" b="1" dirty="0" err="1">
                <a:solidFill>
                  <a:schemeClr val="tx2">
                    <a:lumMod val="50000"/>
                  </a:schemeClr>
                </a:solidFill>
                <a:effectLst>
                  <a:glow rad="101600">
                    <a:schemeClr val="bg1"/>
                  </a:glow>
                </a:effectLst>
                <a:ea typeface="Microsoft YaHei" panose="020B0503020204020204" charset="-122"/>
              </a:rPr>
              <a:t>evangelise</a:t>
            </a:r>
            <a:r>
              <a:rPr lang="en-US" sz="3600" b="1" dirty="0">
                <a:solidFill>
                  <a:schemeClr val="tx2">
                    <a:lumMod val="50000"/>
                  </a:schemeClr>
                </a:solidFill>
                <a:effectLst>
                  <a:glow rad="101600">
                    <a:schemeClr val="bg1"/>
                  </a:glow>
                </a:effectLst>
                <a:ea typeface="Microsoft YaHei" panose="020B0503020204020204" charset="-122"/>
              </a:rPr>
              <a:t> in Epsom, Loughborough, Birmingham, and London. The blood of Christ protects the members of the team, granting them good health and safe journey. May they sow with tears and rejoice in the harvest. Some members are even moved to dedicate themselves to full-time pastoral ministry in the future. In the name of our Lord Jesus Christ, Amen.</a:t>
            </a:r>
            <a:endParaRPr lang="en-US" sz="3600" b="1" dirty="0">
              <a:solidFill>
                <a:schemeClr val="tx2">
                  <a:lumMod val="50000"/>
                </a:schemeClr>
              </a:solidFill>
              <a:effectLst>
                <a:glow rad="101600">
                  <a:schemeClr val="bg1"/>
                </a:glow>
              </a:effectLst>
              <a:ea typeface="Microsoft YaHei" panose="020B0503020204020204" charset="-122"/>
            </a:endParaRPr>
          </a:p>
        </p:txBody>
      </p:sp>
      <p:sp>
        <p:nvSpPr>
          <p:cNvPr id="6" name="Title 1"/>
          <p:cNvSpPr txBox="1"/>
          <p:nvPr/>
        </p:nvSpPr>
        <p:spPr>
          <a:xfrm>
            <a:off x="0" y="207718"/>
            <a:ext cx="9144000" cy="49657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1" i="0" u="none" strike="noStrike" kern="1200" cap="none" spc="0" normalizeH="0" baseline="0" noProof="0" dirty="0">
                <a:ln>
                  <a:noFill/>
                </a:ln>
                <a:solidFill>
                  <a:srgbClr val="FF0000"/>
                </a:solidFill>
                <a:effectLst>
                  <a:glow rad="127000">
                    <a:prstClr val="white"/>
                  </a:glow>
                </a:effectLst>
                <a:uLnTx/>
                <a:uFillTx/>
                <a:latin typeface="Calibri" panose="020F0502020204030204"/>
                <a:ea typeface="Microsoft YaHei" panose="020B0503020204020204" charset="-122"/>
                <a:cs typeface="Calibri" panose="020F0502020204030204" charset="0"/>
              </a:rPr>
              <a:t>Missionary Care</a:t>
            </a:r>
          </a:p>
        </p:txBody>
      </p:sp>
      <p:sp>
        <p:nvSpPr>
          <p:cNvPr id="7" name="TextBox 6"/>
          <p:cNvSpPr txBox="1"/>
          <p:nvPr/>
        </p:nvSpPr>
        <p:spPr>
          <a:xfrm>
            <a:off x="7928658" y="6172908"/>
            <a:ext cx="1053296" cy="64516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3600" b="1" i="0" u="none" strike="noStrike" kern="1200" cap="none" spc="0" normalizeH="0" baseline="0" noProof="0" dirty="0" smtClean="0">
                <a:ln>
                  <a:noFill/>
                </a:ln>
                <a:solidFill>
                  <a:srgbClr val="FF0000"/>
                </a:solidFill>
                <a:effectLst>
                  <a:glow rad="88900">
                    <a:prstClr val="white"/>
                  </a:glow>
                </a:effectLst>
                <a:uLnTx/>
                <a:uFillTx/>
                <a:latin typeface="Calibri" panose="020F0502020204030204"/>
                <a:ea typeface="Microsoft YaHei" panose="020B0503020204020204" charset="-122"/>
                <a:cs typeface="+mn-cs"/>
              </a:rPr>
              <a:t>2/2</a:t>
            </a:r>
            <a:endParaRPr kumimoji="0" lang="en-US" sz="3600" b="1" i="0" u="none" strike="noStrike" kern="1200" cap="none" spc="0" normalizeH="0" baseline="0" noProof="0" dirty="0">
              <a:ln>
                <a:noFill/>
              </a:ln>
              <a:solidFill>
                <a:srgbClr val="FF0000"/>
              </a:solidFill>
              <a:effectLst>
                <a:glow rad="88900">
                  <a:prstClr val="white"/>
                </a:glow>
              </a:effectLst>
              <a:uLnTx/>
              <a:uFillTx/>
              <a:latin typeface="Calibri" panose="020F0502020204030204"/>
              <a:ea typeface="Microsoft YaHei" panose="020B0503020204020204" charset="-122"/>
              <a:cs typeface="+mn-cs"/>
            </a:endParaRPr>
          </a:p>
        </p:txBody>
      </p:sp>
    </p:spTree>
    <p:extLst>
      <p:ext uri="{BB962C8B-B14F-4D97-AF65-F5344CB8AC3E}">
        <p14:creationId xmlns:p14="http://schemas.microsoft.com/office/powerpoint/2010/main" val="20134421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p:txBody>
          <a:bodyPr/>
          <a:lstStyle/>
          <a:p>
            <a:endParaRPr lang="en-MY"/>
          </a:p>
        </p:txBody>
      </p:sp>
      <p:pic>
        <p:nvPicPr>
          <p:cNvPr id="4" name="Picture 3"/>
          <p:cNvPicPr>
            <a:picLocks noChangeAspect="1"/>
          </p:cNvPicPr>
          <p:nvPr/>
        </p:nvPicPr>
        <p:blipFill rotWithShape="1">
          <a:blip r:embed="rId2"/>
          <a:srcRect l="12418" r="12374"/>
          <a:stretch/>
        </p:blipFill>
        <p:spPr>
          <a:xfrm>
            <a:off x="-12032" y="0"/>
            <a:ext cx="9169435" cy="6858000"/>
          </a:xfrm>
          <a:prstGeom prst="rect">
            <a:avLst/>
          </a:prstGeom>
        </p:spPr>
      </p:pic>
    </p:spTree>
    <p:extLst>
      <p:ext uri="{BB962C8B-B14F-4D97-AF65-F5344CB8AC3E}">
        <p14:creationId xmlns:p14="http://schemas.microsoft.com/office/powerpoint/2010/main" val="42791012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p:txBody>
          <a:bodyPr/>
          <a:lstStyle/>
          <a:p>
            <a:endParaRPr lang="en-MY"/>
          </a:p>
        </p:txBody>
      </p:sp>
      <p:pic>
        <p:nvPicPr>
          <p:cNvPr id="5" name="Picture 4"/>
          <p:cNvPicPr>
            <a:picLocks noChangeAspect="1"/>
          </p:cNvPicPr>
          <p:nvPr/>
        </p:nvPicPr>
        <p:blipFill rotWithShape="1">
          <a:blip r:embed="rId2"/>
          <a:srcRect l="12365" r="12400"/>
          <a:stretch/>
        </p:blipFill>
        <p:spPr>
          <a:xfrm>
            <a:off x="0" y="0"/>
            <a:ext cx="9172744" cy="6858000"/>
          </a:xfrm>
          <a:prstGeom prst="rect">
            <a:avLst/>
          </a:prstGeom>
        </p:spPr>
      </p:pic>
    </p:spTree>
    <p:extLst>
      <p:ext uri="{BB962C8B-B14F-4D97-AF65-F5344CB8AC3E}">
        <p14:creationId xmlns:p14="http://schemas.microsoft.com/office/powerpoint/2010/main" val="770773908"/>
      </p:ext>
    </p:extLst>
  </p:cSld>
  <p:clrMapOvr>
    <a:masterClrMapping/>
  </p:clrMapOvr>
  <p:timing>
    <p:tnLst>
      <p:par>
        <p:cTn id="1" dur="indefinite" restart="never" nodeType="tmRoot"/>
      </p:par>
    </p:tnLst>
  </p:timing>
</p:sld>
</file>

<file path=ppt/theme/theme1.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214</TotalTime>
  <Words>144</Words>
  <Application>Microsoft Office PowerPoint</Application>
  <PresentationFormat>On-screen Show (4:3)</PresentationFormat>
  <Paragraphs>6</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Microsoft YaHei</vt:lpstr>
      <vt:lpstr>Arial</vt:lpstr>
      <vt:lpstr>Calibri</vt:lpstr>
      <vt:lpstr>2_Office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42</cp:revision>
  <dcterms:created xsi:type="dcterms:W3CDTF">2023-06-27T03:11:32Z</dcterms:created>
  <dcterms:modified xsi:type="dcterms:W3CDTF">2024-12-10T05:46:49Z</dcterms:modified>
</cp:coreProperties>
</file>