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5000">
              <a:schemeClr val="accent3">
                <a:lumMod val="20000"/>
                <a:lumOff val="80000"/>
              </a:schemeClr>
            </a:gs>
            <a:gs pos="83000">
              <a:schemeClr val="accent3">
                <a:lumMod val="5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768936"/>
            <a:ext cx="8167387"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Father, have mercy on the British, post-Christian world and society, which are ignorant of the Atonement of Jesus Christ, the central character of Christmas. Reverend and Mrs. </a:t>
            </a:r>
            <a:r>
              <a:rPr lang="en-US" sz="3600" b="1" dirty="0" err="1">
                <a:solidFill>
                  <a:schemeClr val="tx2">
                    <a:lumMod val="50000"/>
                  </a:schemeClr>
                </a:solidFill>
                <a:effectLst>
                  <a:glow rad="101600">
                    <a:schemeClr val="bg1"/>
                  </a:glow>
                </a:effectLst>
                <a:ea typeface="Microsoft YaHei" panose="020B0503020204020204" charset="-122"/>
              </a:rPr>
              <a:t>Nguang</a:t>
            </a:r>
            <a:r>
              <a:rPr lang="en-US" sz="3600" b="1" dirty="0">
                <a:solidFill>
                  <a:schemeClr val="tx2">
                    <a:lumMod val="50000"/>
                  </a:schemeClr>
                </a:solidFill>
                <a:effectLst>
                  <a:glow rad="101600">
                    <a:schemeClr val="bg1"/>
                  </a:glow>
                </a:effectLst>
                <a:ea typeface="Microsoft YaHei" panose="020B0503020204020204" charset="-122"/>
              </a:rPr>
              <a:t> Ung Soon, our missionaries to the United Kingdom, will be leading members of the Epsom Methodist Church on a four-city evangelistic tour. May the Holy Spirit </a:t>
            </a:r>
            <a:r>
              <a:rPr lang="en-US" sz="3600" b="1" dirty="0" smtClean="0">
                <a:solidFill>
                  <a:schemeClr val="tx2">
                    <a:lumMod val="50000"/>
                  </a:schemeClr>
                </a:solidFill>
                <a:effectLst>
                  <a:glow rad="101600">
                    <a:schemeClr val="bg1"/>
                  </a:glow>
                </a:effectLst>
                <a:ea typeface="Microsoft YaHei" panose="020B0503020204020204" charset="-122"/>
              </a:rPr>
              <a:t>lead</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148734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5000">
              <a:schemeClr val="accent3">
                <a:lumMod val="20000"/>
                <a:lumOff val="80000"/>
              </a:schemeClr>
            </a:gs>
            <a:gs pos="83000">
              <a:schemeClr val="accent3">
                <a:lumMod val="5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768936"/>
            <a:ext cx="8167387"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and </a:t>
            </a:r>
            <a:r>
              <a:rPr lang="en-US" sz="3600" b="1" dirty="0">
                <a:solidFill>
                  <a:schemeClr val="tx2">
                    <a:lumMod val="50000"/>
                  </a:schemeClr>
                </a:solidFill>
                <a:effectLst>
                  <a:glow rad="101600">
                    <a:schemeClr val="bg1"/>
                  </a:glow>
                </a:effectLst>
                <a:ea typeface="Microsoft YaHei" panose="020B0503020204020204" charset="-122"/>
              </a:rPr>
              <a:t>anoint them as they </a:t>
            </a:r>
            <a:r>
              <a:rPr lang="en-US" sz="3600" b="1" dirty="0" err="1">
                <a:solidFill>
                  <a:schemeClr val="tx2">
                    <a:lumMod val="50000"/>
                  </a:schemeClr>
                </a:solidFill>
                <a:effectLst>
                  <a:glow rad="101600">
                    <a:schemeClr val="bg1"/>
                  </a:glow>
                </a:effectLst>
                <a:ea typeface="Microsoft YaHei" panose="020B0503020204020204" charset="-122"/>
              </a:rPr>
              <a:t>evangelise</a:t>
            </a:r>
            <a:r>
              <a:rPr lang="en-US" sz="3600" b="1" dirty="0">
                <a:solidFill>
                  <a:schemeClr val="tx2">
                    <a:lumMod val="50000"/>
                  </a:schemeClr>
                </a:solidFill>
                <a:effectLst>
                  <a:glow rad="101600">
                    <a:schemeClr val="bg1"/>
                  </a:glow>
                </a:effectLst>
                <a:ea typeface="Microsoft YaHei" panose="020B0503020204020204" charset="-122"/>
              </a:rPr>
              <a:t> in Epsom, Loughborough, Birmingham, and London. The blood of Christ protects the members of the team, granting them good health and safe journey. May they sow with tears and rejoice in the harvest. Some members are even moved to dedicate themselves to full-time pastoral ministry in the future.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013442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18" r="12374"/>
          <a:stretch/>
        </p:blipFill>
        <p:spPr>
          <a:xfrm>
            <a:off x="-12032" y="0"/>
            <a:ext cx="9169435" cy="6858000"/>
          </a:xfrm>
          <a:prstGeom prst="rect">
            <a:avLst/>
          </a:prstGeom>
        </p:spPr>
      </p:pic>
    </p:spTree>
    <p:extLst>
      <p:ext uri="{BB962C8B-B14F-4D97-AF65-F5344CB8AC3E}">
        <p14:creationId xmlns:p14="http://schemas.microsoft.com/office/powerpoint/2010/main" val="4279101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5" name="Picture 4"/>
          <p:cNvPicPr>
            <a:picLocks noChangeAspect="1"/>
          </p:cNvPicPr>
          <p:nvPr/>
        </p:nvPicPr>
        <p:blipFill rotWithShape="1">
          <a:blip r:embed="rId2"/>
          <a:srcRect l="12365" r="12400"/>
          <a:stretch/>
        </p:blipFill>
        <p:spPr>
          <a:xfrm>
            <a:off x="0" y="0"/>
            <a:ext cx="9172744" cy="6858000"/>
          </a:xfrm>
          <a:prstGeom prst="rect">
            <a:avLst/>
          </a:prstGeom>
        </p:spPr>
      </p:pic>
    </p:spTree>
    <p:extLst>
      <p:ext uri="{BB962C8B-B14F-4D97-AF65-F5344CB8AC3E}">
        <p14:creationId xmlns:p14="http://schemas.microsoft.com/office/powerpoint/2010/main" val="770773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214</TotalTime>
  <Words>144</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42</cp:revision>
  <dcterms:created xsi:type="dcterms:W3CDTF">2023-06-27T03:11:32Z</dcterms:created>
  <dcterms:modified xsi:type="dcterms:W3CDTF">2024-12-10T05:46:49Z</dcterms:modified>
</cp:coreProperties>
</file>